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nva Sans" panose="020B0604020202020204" charset="0"/>
      <p:regular r:id="rId25"/>
    </p:embeddedFont>
    <p:embeddedFont>
      <p:font typeface="Canva Sans Bold" panose="020B0604020202020204" charset="0"/>
      <p:regular r:id="rId26"/>
    </p:embeddedFont>
    <p:embeddedFont>
      <p:font typeface="Canva Sans Italics" panose="020B0604020202020204" charset="0"/>
      <p:regular r:id="rId27"/>
    </p:embeddedFont>
    <p:embeddedFont>
      <p:font typeface="Canva Student Font" panose="020B0604020202020204" charset="0"/>
      <p:regular r:id="rId28"/>
    </p:embeddedFont>
    <p:embeddedFont>
      <p:font typeface="League Spartan" panose="020B0604020202020204" charset="0"/>
      <p:regular r:id="rId29"/>
    </p:embeddedFont>
    <p:embeddedFont>
      <p:font typeface="Magnolia Script" panose="020B0604020202020204" charset="0"/>
      <p:regular r:id="rId30"/>
    </p:embeddedFont>
    <p:embeddedFont>
      <p:font typeface="Poppins" panose="00000500000000000000" pitchFamily="2" charset="0"/>
      <p:regular r:id="rId31"/>
    </p:embeddedFont>
    <p:embeddedFont>
      <p:font typeface="Poppins Bold" panose="020B0604020202020204" charset="0"/>
      <p:regular r:id="rId32"/>
    </p:embeddedFont>
    <p:embeddedFont>
      <p:font typeface="Poppins Italics" panose="020B0604020202020204" charset="0"/>
      <p:regular r:id="rId33"/>
    </p:embeddedFont>
    <p:embeddedFont>
      <p:font typeface="Poppins Light" panose="00000400000000000000" pitchFamily="2" charset="0"/>
      <p:regular r:id="rId34"/>
    </p:embeddedFont>
    <p:embeddedFont>
      <p:font typeface="Poppins Semi-Bold" panose="020B0604020202020204" charset="0"/>
      <p:regular r:id="rId35"/>
    </p:embeddedFont>
    <p:embeddedFont>
      <p:font typeface="Roboto" panose="02000000000000000000" pitchFamily="2" charset="0"/>
      <p:regular r:id="rId36"/>
    </p:embeddedFont>
    <p:embeddedFont>
      <p:font typeface="Roboto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School &amp; Parent Family Engagement Plan: Includes activities for family involvement and is part of the school’s overall plan that is submitted to the district.</a:t>
            </a:r>
          </a:p>
          <a:p>
            <a:endParaRPr lang="en-US"/>
          </a:p>
          <a:p>
            <a:r>
              <a:rPr lang="en-US"/>
              <a:t>2. School &amp; Parent Compact: The compact shares ways our school and our families can partner to help students meet their learning goals.</a:t>
            </a:r>
          </a:p>
          <a:p>
            <a:endParaRPr lang="en-US"/>
          </a:p>
          <a:p>
            <a:r>
              <a:rPr lang="en-US"/>
              <a:t>3. District &amp; Parent Family Engagement Statement: It includes district activities that help strengthen family-school partnerships.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Link to Handbook: https://www.atlantapublicschools.us/domain/94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https://forms.gle/SATybYPjW46rmaQ37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Talk about the school’s academic goals and attendance goals for students.</a:t>
            </a:r>
          </a:p>
          <a:p>
            <a:endParaRPr lang="en-US"/>
          </a:p>
          <a:p>
            <a:r>
              <a:rPr lang="en-US"/>
              <a:t>Talk about the family engagement action steps. This is an FYI for parents to help them understand their role in student achievement.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16854" y="3003154"/>
            <a:ext cx="13789435" cy="288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2"/>
              </a:lnSpc>
            </a:pPr>
            <a:r>
              <a:rPr lang="en-US" sz="8265" b="1">
                <a:solidFill>
                  <a:srgbClr val="007DA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PARENT &amp; FAMILY </a:t>
            </a:r>
          </a:p>
          <a:p>
            <a:pPr algn="ctr">
              <a:lnSpc>
                <a:spcPts val="11572"/>
              </a:lnSpc>
            </a:pPr>
            <a:r>
              <a:rPr lang="en-US" sz="8265" b="1">
                <a:solidFill>
                  <a:srgbClr val="007DA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INFORMATION SESSION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8177984" y="207276"/>
            <a:ext cx="1932031" cy="2564299"/>
          </a:xfrm>
          <a:custGeom>
            <a:avLst/>
            <a:gdLst/>
            <a:ahLst/>
            <a:cxnLst/>
            <a:rect l="l" t="t" r="r" b="b"/>
            <a:pathLst>
              <a:path w="1932031" h="2564299">
                <a:moveTo>
                  <a:pt x="0" y="0"/>
                </a:moveTo>
                <a:lnTo>
                  <a:pt x="1932032" y="0"/>
                </a:lnTo>
                <a:lnTo>
                  <a:pt x="1932032" y="2564298"/>
                </a:lnTo>
                <a:lnTo>
                  <a:pt x="0" y="2564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35834" y="7167111"/>
            <a:ext cx="8526827" cy="209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7"/>
              </a:lnSpc>
            </a:pPr>
            <a:r>
              <a:rPr lang="en-US" sz="3919" dirty="0">
                <a:solidFill>
                  <a:srgbClr val="007DA4"/>
                </a:solidFill>
                <a:latin typeface="Poppins"/>
                <a:ea typeface="Poppins"/>
                <a:cs typeface="Poppins"/>
                <a:sym typeface="Poppins"/>
              </a:rPr>
              <a:t>M. R. Hollis Innovation Academy</a:t>
            </a:r>
          </a:p>
          <a:p>
            <a:pPr algn="ctr">
              <a:lnSpc>
                <a:spcPts val="5487"/>
              </a:lnSpc>
              <a:spcBef>
                <a:spcPct val="0"/>
              </a:spcBef>
            </a:pPr>
            <a:r>
              <a:rPr lang="en-US" sz="3919" dirty="0">
                <a:solidFill>
                  <a:srgbClr val="007DA4"/>
                </a:solidFill>
                <a:latin typeface="Poppins"/>
                <a:ea typeface="Poppins"/>
                <a:cs typeface="Poppins"/>
                <a:sym typeface="Poppins"/>
              </a:rPr>
              <a:t>Dr. Adib Shakir</a:t>
            </a:r>
          </a:p>
          <a:p>
            <a:pPr algn="ctr">
              <a:lnSpc>
                <a:spcPts val="5487"/>
              </a:lnSpc>
              <a:spcBef>
                <a:spcPct val="0"/>
              </a:spcBef>
            </a:pPr>
            <a:r>
              <a:rPr lang="en-US" sz="3919" dirty="0">
                <a:solidFill>
                  <a:srgbClr val="007DA4"/>
                </a:solidFill>
                <a:latin typeface="Poppins"/>
                <a:ea typeface="Poppins"/>
                <a:cs typeface="Poppins"/>
                <a:sym typeface="Poppins"/>
              </a:rPr>
              <a:t>August 1, 2025</a:t>
            </a:r>
          </a:p>
        </p:txBody>
      </p:sp>
      <p:pic>
        <p:nvPicPr>
          <p:cNvPr id="13" name="Picture 12" descr="A blue and green logo&#10;&#10;AI-generated content may be incorrect.">
            <a:extLst>
              <a:ext uri="{FF2B5EF4-FFF2-40B4-BE49-F238E27FC236}">
                <a16:creationId xmlns:a16="http://schemas.microsoft.com/office/drawing/2014/main" id="{1329FE18-88D6-CA5C-138F-D5E61ECDF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8355"/>
            <a:ext cx="2664126" cy="26790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792707" cy="10287000"/>
            <a:chOff x="0" y="0"/>
            <a:chExt cx="178902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36163" y="3154369"/>
            <a:ext cx="8434589" cy="115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8"/>
              </a:lnSpc>
            </a:pPr>
            <a:r>
              <a:rPr lang="en-US" sz="6763">
                <a:solidFill>
                  <a:srgbClr val="023E5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 CAN USE!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36163" y="2161615"/>
            <a:ext cx="6955340" cy="1126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53"/>
              </a:lnSpc>
            </a:pPr>
            <a:r>
              <a:rPr lang="en-US" sz="6537">
                <a:solidFill>
                  <a:srgbClr val="023E52"/>
                </a:solidFill>
                <a:latin typeface="Roboto"/>
                <a:ea typeface="Roboto"/>
                <a:cs typeface="Roboto"/>
                <a:sym typeface="Roboto"/>
              </a:rPr>
              <a:t>NEWS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6163" y="4325316"/>
            <a:ext cx="7870099" cy="6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4288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What’s happening around our school &amp; APS!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1051311" y="1028700"/>
            <a:ext cx="3521445" cy="1220573"/>
            <a:chOff x="0" y="0"/>
            <a:chExt cx="927459" cy="3214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7459" cy="321468"/>
            </a:xfrm>
            <a:custGeom>
              <a:avLst/>
              <a:gdLst/>
              <a:ahLst/>
              <a:cxnLst/>
              <a:rect l="l" t="t" r="r" b="b"/>
              <a:pathLst>
                <a:path w="927459" h="321468">
                  <a:moveTo>
                    <a:pt x="724259" y="0"/>
                  </a:moveTo>
                  <a:cubicBezTo>
                    <a:pt x="836483" y="0"/>
                    <a:pt x="927459" y="71963"/>
                    <a:pt x="927459" y="160734"/>
                  </a:cubicBezTo>
                  <a:cubicBezTo>
                    <a:pt x="927459" y="249505"/>
                    <a:pt x="836483" y="321468"/>
                    <a:pt x="724259" y="321468"/>
                  </a:cubicBezTo>
                  <a:lnTo>
                    <a:pt x="203200" y="321468"/>
                  </a:lnTo>
                  <a:cubicBezTo>
                    <a:pt x="90976" y="321468"/>
                    <a:pt x="0" y="249505"/>
                    <a:pt x="0" y="160734"/>
                  </a:cubicBezTo>
                  <a:cubicBezTo>
                    <a:pt x="0" y="7196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27459" cy="369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82161" y="-570604"/>
            <a:ext cx="4105839" cy="4105839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79207" y="-373558"/>
            <a:ext cx="3711746" cy="37117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27375" y="774513"/>
            <a:ext cx="13575226" cy="70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6"/>
              </a:lnSpc>
            </a:pPr>
            <a:r>
              <a:rPr lang="en-US" sz="4104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NEW ENGLISH LANGUAGE ARTS STANDARDS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375" y="102738"/>
            <a:ext cx="10344402" cy="7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439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CURRICULUM UPDATES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375" y="2011785"/>
            <a:ext cx="14051833" cy="7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 b="1" spc="71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What Families Need to Know</a:t>
            </a:r>
          </a:p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Georgia students will begin learning from </a:t>
            </a:r>
          </a:p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new English Language Arts (ELA) standards.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endParaRPr lang="en-US" sz="2784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From Kindergarten through 12th grade, students will be building stronger skills in reading, writing, speaking, and listening.</a:t>
            </a:r>
          </a:p>
          <a:p>
            <a:pPr algn="l">
              <a:lnSpc>
                <a:spcPts val="3897"/>
              </a:lnSpc>
              <a:spcBef>
                <a:spcPct val="0"/>
              </a:spcBef>
            </a:pPr>
            <a:endParaRPr lang="en-US" sz="2784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Teachers will use one of these high-quality ELA curriculum programs:</a:t>
            </a:r>
          </a:p>
          <a:p>
            <a:pPr algn="ctr">
              <a:lnSpc>
                <a:spcPts val="2018"/>
              </a:lnSpc>
              <a:spcBef>
                <a:spcPct val="0"/>
              </a:spcBef>
            </a:pPr>
            <a:endParaRPr lang="en-US" sz="2784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177"/>
              </a:lnSpc>
              <a:spcBef>
                <a:spcPct val="0"/>
              </a:spcBef>
            </a:pPr>
            <a:r>
              <a:rPr lang="en-US" sz="298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Benchmark Advance       -or-        HMH Into Reading</a:t>
            </a:r>
          </a:p>
          <a:p>
            <a:pPr algn="ctr">
              <a:lnSpc>
                <a:spcPts val="2018"/>
              </a:lnSpc>
              <a:spcBef>
                <a:spcPct val="0"/>
              </a:spcBef>
            </a:pPr>
            <a:endParaRPr lang="en-US" sz="2984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new material is designed to be fun, challenging, and welcoming for all learners! </a:t>
            </a:r>
          </a:p>
          <a:p>
            <a:pPr algn="ctr">
              <a:lnSpc>
                <a:spcPts val="3897"/>
              </a:lnSpc>
              <a:spcBef>
                <a:spcPct val="0"/>
              </a:spcBef>
            </a:pPr>
            <a:endParaRPr lang="en-US" sz="2784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APS is here for you! </a:t>
            </a:r>
          </a:p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Curriculum and Instruction Team, “</a:t>
            </a:r>
            <a:r>
              <a:rPr lang="en-US" sz="2784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CANDI</a:t>
            </a: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”, is committed to </a:t>
            </a:r>
          </a:p>
          <a:p>
            <a:pPr algn="ctr">
              <a:lnSpc>
                <a:spcPts val="3897"/>
              </a:lnSpc>
            </a:pPr>
            <a:r>
              <a:rPr lang="en-US" sz="27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helping every child succeed.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60028" y="942975"/>
            <a:ext cx="2750106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UPDATES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82161" y="-570604"/>
            <a:ext cx="4105839" cy="4105839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79207" y="-373558"/>
            <a:ext cx="3711746" cy="37117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27375" y="774513"/>
            <a:ext cx="13575226" cy="70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6"/>
              </a:lnSpc>
            </a:pPr>
            <a:r>
              <a:rPr lang="en-US" sz="4104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NEW ENGLISH LANGUAGE ARTS STANDARDS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375" y="102738"/>
            <a:ext cx="10344402" cy="7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439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CURRICULUM UPDATES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375" y="2339864"/>
            <a:ext cx="15096305" cy="740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1"/>
              </a:lnSpc>
              <a:spcBef>
                <a:spcPct val="0"/>
              </a:spcBef>
            </a:pPr>
            <a:r>
              <a:rPr lang="en-US" sz="2793" b="1" spc="41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Tips for Families to Support ELA at Home</a:t>
            </a:r>
          </a:p>
          <a:p>
            <a:pPr marL="603179" lvl="1" indent="-301589" algn="l">
              <a:lnSpc>
                <a:spcPts val="5392"/>
              </a:lnSpc>
              <a:buFont typeface="Arial"/>
              <a:buChar char="•"/>
            </a:pPr>
            <a:r>
              <a:rPr lang="en-US" sz="2793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Read</a:t>
            </a:r>
            <a:r>
              <a:rPr lang="en-US" sz="279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Together: Read books, news articles, or stories. Ask questions about what they understood or liked best.</a:t>
            </a:r>
          </a:p>
          <a:p>
            <a:pPr marL="603179" lvl="1" indent="-301589" algn="l">
              <a:lnSpc>
                <a:spcPts val="5392"/>
              </a:lnSpc>
              <a:buFont typeface="Arial"/>
              <a:buChar char="•"/>
            </a:pPr>
            <a:r>
              <a:rPr lang="en-US" sz="2793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Writing</a:t>
            </a:r>
            <a:r>
              <a:rPr lang="en-US" sz="279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Practice: Short stories, journal entries, or even thank-you notes. It builds confidence and creativity.</a:t>
            </a:r>
          </a:p>
          <a:p>
            <a:pPr marL="603179" lvl="1" indent="-301589" algn="l">
              <a:lnSpc>
                <a:spcPts val="5392"/>
              </a:lnSpc>
              <a:buFont typeface="Arial"/>
              <a:buChar char="•"/>
            </a:pPr>
            <a:r>
              <a:rPr lang="en-US" sz="2793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Talk</a:t>
            </a:r>
            <a:r>
              <a:rPr lang="en-US" sz="279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About Their Day: Ask them to explain something they learned using full sentences.</a:t>
            </a:r>
          </a:p>
          <a:p>
            <a:pPr marL="603179" lvl="1" indent="-301589" algn="l">
              <a:lnSpc>
                <a:spcPts val="5336"/>
              </a:lnSpc>
              <a:buFont typeface="Arial"/>
              <a:buChar char="•"/>
            </a:pPr>
            <a:r>
              <a:rPr lang="en-US" sz="2793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Listen</a:t>
            </a:r>
            <a:r>
              <a:rPr lang="en-US" sz="279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to Audiobooks or Podcasts: This builds vocabulary and helps them hear how ideas are shared clearly.</a:t>
            </a:r>
          </a:p>
          <a:p>
            <a:pPr algn="ctr"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911"/>
              </a:lnSpc>
            </a:pPr>
            <a:r>
              <a:rPr lang="en-US" sz="2793" b="1" spc="1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Ask a staff member about our school’s ELA program and how YOU can </a:t>
            </a:r>
          </a:p>
          <a:p>
            <a:pPr algn="ctr">
              <a:lnSpc>
                <a:spcPts val="3911"/>
              </a:lnSpc>
            </a:pPr>
            <a:r>
              <a:rPr lang="en-US" sz="2793" b="1" spc="1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reinforce learning at home.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60028" y="942975"/>
            <a:ext cx="2750106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UPDATES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473393"/>
            <a:ext cx="4649492" cy="4114800"/>
          </a:xfrm>
          <a:custGeom>
            <a:avLst/>
            <a:gdLst/>
            <a:ahLst/>
            <a:cxnLst/>
            <a:rect l="l" t="t" r="r" b="b"/>
            <a:pathLst>
              <a:path w="4649492" h="4114800">
                <a:moveTo>
                  <a:pt x="0" y="0"/>
                </a:moveTo>
                <a:lnTo>
                  <a:pt x="4649492" y="0"/>
                </a:lnTo>
                <a:lnTo>
                  <a:pt x="464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09160" y="1965167"/>
            <a:ext cx="6181154" cy="7889907"/>
          </a:xfrm>
          <a:custGeom>
            <a:avLst/>
            <a:gdLst/>
            <a:ahLst/>
            <a:cxnLst/>
            <a:rect l="l" t="t" r="r" b="b"/>
            <a:pathLst>
              <a:path w="6181154" h="7889907">
                <a:moveTo>
                  <a:pt x="0" y="0"/>
                </a:moveTo>
                <a:lnTo>
                  <a:pt x="6181153" y="0"/>
                </a:lnTo>
                <a:lnTo>
                  <a:pt x="6181153" y="7889907"/>
                </a:lnTo>
                <a:lnTo>
                  <a:pt x="0" y="7889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51712" y="1965167"/>
            <a:ext cx="6150081" cy="7889907"/>
          </a:xfrm>
          <a:custGeom>
            <a:avLst/>
            <a:gdLst/>
            <a:ahLst/>
            <a:cxnLst/>
            <a:rect l="l" t="t" r="r" b="b"/>
            <a:pathLst>
              <a:path w="6150081" h="7889907">
                <a:moveTo>
                  <a:pt x="0" y="0"/>
                </a:moveTo>
                <a:lnTo>
                  <a:pt x="6150081" y="0"/>
                </a:lnTo>
                <a:lnTo>
                  <a:pt x="6150081" y="7889907"/>
                </a:lnTo>
                <a:lnTo>
                  <a:pt x="0" y="78899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1411" y="2713292"/>
            <a:ext cx="2830315" cy="2830315"/>
          </a:xfrm>
          <a:custGeom>
            <a:avLst/>
            <a:gdLst/>
            <a:ahLst/>
            <a:cxnLst/>
            <a:rect l="l" t="t" r="r" b="b"/>
            <a:pathLst>
              <a:path w="2830315" h="2830315">
                <a:moveTo>
                  <a:pt x="0" y="0"/>
                </a:moveTo>
                <a:lnTo>
                  <a:pt x="2830316" y="0"/>
                </a:lnTo>
                <a:lnTo>
                  <a:pt x="2830316" y="2830315"/>
                </a:lnTo>
                <a:lnTo>
                  <a:pt x="0" y="28303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842" y="1033201"/>
            <a:ext cx="11117248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STUDENT HANDBOOK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6842" y="221073"/>
            <a:ext cx="563457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2025 - 2026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593619" cy="10458911"/>
          </a:xfrm>
          <a:custGeom>
            <a:avLst/>
            <a:gdLst/>
            <a:ahLst/>
            <a:cxnLst/>
            <a:rect l="l" t="t" r="r" b="b"/>
            <a:pathLst>
              <a:path w="18593619" h="10458911">
                <a:moveTo>
                  <a:pt x="0" y="0"/>
                </a:moveTo>
                <a:lnTo>
                  <a:pt x="18593619" y="0"/>
                </a:lnTo>
                <a:lnTo>
                  <a:pt x="18593619" y="10458911"/>
                </a:lnTo>
                <a:lnTo>
                  <a:pt x="0" y="10458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7047" y="7390773"/>
            <a:ext cx="7793635" cy="555296"/>
          </a:xfrm>
          <a:custGeom>
            <a:avLst/>
            <a:gdLst/>
            <a:ahLst/>
            <a:cxnLst/>
            <a:rect l="l" t="t" r="r" b="b"/>
            <a:pathLst>
              <a:path w="7793635" h="555296">
                <a:moveTo>
                  <a:pt x="0" y="0"/>
                </a:moveTo>
                <a:lnTo>
                  <a:pt x="7793635" y="0"/>
                </a:lnTo>
                <a:lnTo>
                  <a:pt x="7793635" y="555296"/>
                </a:lnTo>
                <a:lnTo>
                  <a:pt x="0" y="555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77047" y="2490367"/>
            <a:ext cx="17733906" cy="749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0"/>
              </a:lnSpc>
            </a:pP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Students PreK - 12 are not allowed to use cell phones during the school day, once the bell rings. This includes class time, hallways, lunch, recess, assemblies, and free periods. </a:t>
            </a:r>
          </a:p>
          <a:p>
            <a:pPr algn="l">
              <a:lnSpc>
                <a:spcPts val="4070"/>
              </a:lnSpc>
            </a:pP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All personal devices must be turned off and kept out of sight.</a:t>
            </a:r>
          </a:p>
          <a:p>
            <a:pPr algn="l">
              <a:lnSpc>
                <a:spcPts val="3640"/>
              </a:lnSpc>
            </a:pPr>
            <a:endParaRPr lang="en-US" sz="290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070"/>
              </a:lnSpc>
            </a:pP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a student </a:t>
            </a:r>
            <a:r>
              <a:rPr lang="en-US" sz="2907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wears</a:t>
            </a: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 smart watch or smart glasses to school, the device can not be used to make/receive calls. If a student </a:t>
            </a:r>
            <a:r>
              <a:rPr lang="en-US" sz="2907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uses</a:t>
            </a: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 smart watch or smart glasses to make calls the rule will apply.</a:t>
            </a:r>
          </a:p>
          <a:p>
            <a:pPr algn="l">
              <a:lnSpc>
                <a:spcPts val="4070"/>
              </a:lnSpc>
            </a:pPr>
            <a:endParaRPr lang="en-US" sz="290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90"/>
              </a:lnSpc>
            </a:pPr>
            <a:r>
              <a:rPr lang="en-US" sz="2707" i="1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Exception: Students with an approved IEP, 504, or medical plan may use a phone only if it’s clearly required in their plan.</a:t>
            </a:r>
          </a:p>
          <a:p>
            <a:pPr algn="l">
              <a:lnSpc>
                <a:spcPts val="3640"/>
              </a:lnSpc>
            </a:pPr>
            <a:endParaRPr lang="en-US" sz="2707" i="1">
              <a:solidFill>
                <a:srgbClr val="000000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  <a:p>
            <a:pPr algn="l">
              <a:lnSpc>
                <a:spcPts val="4070"/>
              </a:lnSpc>
            </a:pP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Happens If a Student Breaks the Rule:</a:t>
            </a:r>
          </a:p>
          <a:p>
            <a:pPr marL="627675" lvl="1" indent="-313837" algn="l">
              <a:lnSpc>
                <a:spcPts val="4070"/>
              </a:lnSpc>
              <a:buAutoNum type="arabicPeriod"/>
            </a:pPr>
            <a:r>
              <a:rPr lang="en-US" sz="290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First time</a:t>
            </a: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Verbal warning</a:t>
            </a:r>
          </a:p>
          <a:p>
            <a:pPr marL="627675" lvl="1" indent="-313837" algn="l">
              <a:lnSpc>
                <a:spcPts val="4070"/>
              </a:lnSpc>
              <a:buAutoNum type="arabicPeriod"/>
            </a:pPr>
            <a:r>
              <a:rPr lang="en-US" sz="290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Second time</a:t>
            </a: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Phone is taken and returned only to a parent during a meeting</a:t>
            </a:r>
          </a:p>
          <a:p>
            <a:pPr marL="627675" lvl="1" indent="-313837" algn="l">
              <a:lnSpc>
                <a:spcPts val="4070"/>
              </a:lnSpc>
              <a:buAutoNum type="arabicPeriod"/>
            </a:pPr>
            <a:r>
              <a:rPr lang="en-US" sz="290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Third time</a:t>
            </a: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Phone taken + no phone allowed at school for one semester</a:t>
            </a:r>
          </a:p>
          <a:p>
            <a:pPr marL="627675" lvl="1" indent="-313837" algn="l">
              <a:lnSpc>
                <a:spcPts val="4070"/>
              </a:lnSpc>
              <a:buAutoNum type="arabicPeriod"/>
            </a:pPr>
            <a:r>
              <a:rPr lang="en-US" sz="290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Fourth or more</a:t>
            </a:r>
            <a:r>
              <a:rPr lang="en-US" sz="290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Phone taken + no phone allowed at school for one year</a:t>
            </a:r>
          </a:p>
        </p:txBody>
      </p:sp>
      <p:sp>
        <p:nvSpPr>
          <p:cNvPr id="6" name="Freeform 6"/>
          <p:cNvSpPr/>
          <p:nvPr/>
        </p:nvSpPr>
        <p:spPr>
          <a:xfrm rot="-7339053">
            <a:off x="14734574" y="7267658"/>
            <a:ext cx="1114376" cy="1521333"/>
          </a:xfrm>
          <a:custGeom>
            <a:avLst/>
            <a:gdLst/>
            <a:ahLst/>
            <a:cxnLst/>
            <a:rect l="l" t="t" r="r" b="b"/>
            <a:pathLst>
              <a:path w="1114376" h="1521333">
                <a:moveTo>
                  <a:pt x="0" y="0"/>
                </a:moveTo>
                <a:lnTo>
                  <a:pt x="1114376" y="0"/>
                </a:lnTo>
                <a:lnTo>
                  <a:pt x="1114376" y="1521333"/>
                </a:lnTo>
                <a:lnTo>
                  <a:pt x="0" y="1521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70058" y="802680"/>
            <a:ext cx="12309006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PROHIBITED USE OF CELL PHONE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0058" y="9602"/>
            <a:ext cx="1504966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PED POLICY (PERSONAL ELECTRONIC DEVICE)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38309" y="1658446"/>
            <a:ext cx="9792635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Code 14F, APS Student Handbook, pg. 57</a:t>
            </a:r>
          </a:p>
        </p:txBody>
      </p:sp>
      <p:sp>
        <p:nvSpPr>
          <p:cNvPr id="10" name="TextBox 10"/>
          <p:cNvSpPr txBox="1"/>
          <p:nvPr/>
        </p:nvSpPr>
        <p:spPr>
          <a:xfrm rot="-815567">
            <a:off x="15773542" y="8066425"/>
            <a:ext cx="1800557" cy="173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4"/>
              </a:lnSpc>
            </a:pPr>
            <a:r>
              <a:rPr lang="en-US" sz="3310" spc="331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Page 57 </a:t>
            </a:r>
          </a:p>
          <a:p>
            <a:pPr algn="ctr">
              <a:lnSpc>
                <a:spcPts val="4634"/>
              </a:lnSpc>
            </a:pPr>
            <a:r>
              <a:rPr lang="en-US" sz="3310" spc="331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of the </a:t>
            </a:r>
          </a:p>
          <a:p>
            <a:pPr algn="ctr">
              <a:lnSpc>
                <a:spcPts val="4634"/>
              </a:lnSpc>
            </a:pPr>
            <a:r>
              <a:rPr lang="en-US" sz="3310" spc="331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Handbook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96831" y="1459086"/>
            <a:ext cx="15494337" cy="8707050"/>
          </a:xfrm>
          <a:custGeom>
            <a:avLst/>
            <a:gdLst/>
            <a:ahLst/>
            <a:cxnLst/>
            <a:rect l="l" t="t" r="r" b="b"/>
            <a:pathLst>
              <a:path w="15494337" h="8707050">
                <a:moveTo>
                  <a:pt x="0" y="0"/>
                </a:moveTo>
                <a:lnTo>
                  <a:pt x="15494338" y="0"/>
                </a:lnTo>
                <a:lnTo>
                  <a:pt x="15494338" y="8707049"/>
                </a:lnTo>
                <a:lnTo>
                  <a:pt x="0" y="8707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50802" y="3020574"/>
            <a:ext cx="2122926" cy="21229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53107" y="751283"/>
            <a:ext cx="13575226" cy="70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6"/>
              </a:lnSpc>
            </a:pPr>
            <a:r>
              <a:rPr lang="en-US" sz="4104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SECURELY PARENT APP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3107" y="79509"/>
            <a:ext cx="11694821" cy="7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439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MANAGE YOUR STUDENT’S ACTIVITY ON THE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7591" y="3212692"/>
            <a:ext cx="2122926" cy="21229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84645" y="2187883"/>
            <a:ext cx="11718709" cy="3074772"/>
          </a:xfrm>
          <a:custGeom>
            <a:avLst/>
            <a:gdLst/>
            <a:ahLst/>
            <a:cxnLst/>
            <a:rect l="l" t="t" r="r" b="b"/>
            <a:pathLst>
              <a:path w="11718709" h="3074772">
                <a:moveTo>
                  <a:pt x="0" y="0"/>
                </a:moveTo>
                <a:lnTo>
                  <a:pt x="11718710" y="0"/>
                </a:lnTo>
                <a:lnTo>
                  <a:pt x="11718710" y="3074772"/>
                </a:lnTo>
                <a:lnTo>
                  <a:pt x="0" y="3074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942975"/>
            <a:ext cx="9523969" cy="70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6"/>
              </a:lnSpc>
            </a:pPr>
            <a:r>
              <a:rPr lang="en-US" sz="4104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APS CARES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3052"/>
            <a:ext cx="9523969" cy="764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6"/>
              </a:lnSpc>
            </a:pPr>
            <a:r>
              <a:rPr lang="en-US" sz="439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FIND COMMUNITY RESOURCES 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37034" y="5955737"/>
            <a:ext cx="11766321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Use apscares.findhelp.com 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 search resources in your Zip Code: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housing, financial assistance, mental health, 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childcare, employment, legal support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more!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624726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624726" y="1726528"/>
            <a:ext cx="5772107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OPPORTUNITIES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76834" y="914400"/>
            <a:ext cx="7182466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UPCOMING VOLUNTEER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24726" y="3671179"/>
            <a:ext cx="5634574" cy="186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Tuesdays: Clothing Closet with Mrs. Burney-Mitchell</a:t>
            </a:r>
          </a:p>
          <a:p>
            <a:pPr algn="l">
              <a:lnSpc>
                <a:spcPts val="2976"/>
              </a:lnSpc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Thursdays: Garden with Mrs.Colbert&amp; Dr.Zimmerman</a:t>
            </a:r>
          </a:p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Monthly: Bulletin Board Support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6450" y="806450"/>
            <a:ext cx="6990015" cy="9031564"/>
            <a:chOff x="0" y="0"/>
            <a:chExt cx="1840992" cy="2378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40992" cy="2378683"/>
            </a:xfrm>
            <a:custGeom>
              <a:avLst/>
              <a:gdLst/>
              <a:ahLst/>
              <a:cxnLst/>
              <a:rect l="l" t="t" r="r" b="b"/>
              <a:pathLst>
                <a:path w="1840992" h="2378683">
                  <a:moveTo>
                    <a:pt x="56486" y="0"/>
                  </a:moveTo>
                  <a:lnTo>
                    <a:pt x="1784506" y="0"/>
                  </a:lnTo>
                  <a:cubicBezTo>
                    <a:pt x="1799487" y="0"/>
                    <a:pt x="1813854" y="5951"/>
                    <a:pt x="1824447" y="16544"/>
                  </a:cubicBezTo>
                  <a:cubicBezTo>
                    <a:pt x="1835041" y="27138"/>
                    <a:pt x="1840992" y="41505"/>
                    <a:pt x="1840992" y="56486"/>
                  </a:cubicBezTo>
                  <a:lnTo>
                    <a:pt x="1840992" y="2322198"/>
                  </a:lnTo>
                  <a:cubicBezTo>
                    <a:pt x="1840992" y="2337178"/>
                    <a:pt x="1835041" y="2351546"/>
                    <a:pt x="1824447" y="2362139"/>
                  </a:cubicBezTo>
                  <a:cubicBezTo>
                    <a:pt x="1813854" y="2372732"/>
                    <a:pt x="1799487" y="2378683"/>
                    <a:pt x="1784506" y="2378683"/>
                  </a:cubicBezTo>
                  <a:lnTo>
                    <a:pt x="56486" y="2378683"/>
                  </a:lnTo>
                  <a:cubicBezTo>
                    <a:pt x="41505" y="2378683"/>
                    <a:pt x="27138" y="2372732"/>
                    <a:pt x="16544" y="2362139"/>
                  </a:cubicBezTo>
                  <a:cubicBezTo>
                    <a:pt x="5951" y="2351546"/>
                    <a:pt x="0" y="2337178"/>
                    <a:pt x="0" y="2322198"/>
                  </a:cubicBezTo>
                  <a:lnTo>
                    <a:pt x="0" y="56486"/>
                  </a:lnTo>
                  <a:cubicBezTo>
                    <a:pt x="0" y="41505"/>
                    <a:pt x="5951" y="27138"/>
                    <a:pt x="16544" y="16544"/>
                  </a:cubicBezTo>
                  <a:cubicBezTo>
                    <a:pt x="27138" y="5951"/>
                    <a:pt x="41505" y="0"/>
                    <a:pt x="56486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840992" cy="2426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733733"/>
            <a:ext cx="6395353" cy="769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7"/>
              </a:lnSpc>
            </a:pPr>
            <a:r>
              <a:rPr lang="en-US" sz="303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For student safety, APS requires schools to identify and screen ALL volunteers.</a:t>
            </a:r>
          </a:p>
          <a:p>
            <a:pPr algn="l">
              <a:lnSpc>
                <a:spcPts val="2085"/>
              </a:lnSpc>
            </a:pPr>
            <a:endParaRPr lang="en-US" sz="3032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654655" lvl="1" indent="-327327" algn="l">
              <a:lnSpc>
                <a:spcPts val="4517"/>
              </a:lnSpc>
              <a:buFont typeface="Arial"/>
              <a:buChar char="•"/>
            </a:pPr>
            <a:r>
              <a:rPr lang="en-US" sz="303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Security clearances for volunteers must be renewed every two years. </a:t>
            </a:r>
          </a:p>
          <a:p>
            <a:pPr marL="654655" lvl="1" indent="-327327" algn="l">
              <a:lnSpc>
                <a:spcPts val="4517"/>
              </a:lnSpc>
              <a:buFont typeface="Arial"/>
              <a:buChar char="•"/>
            </a:pPr>
            <a:r>
              <a:rPr lang="en-US" sz="303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Volunteers must wear their printed “volunteer” badge at all times while on school property. </a:t>
            </a:r>
          </a:p>
          <a:p>
            <a:pPr marL="654655" lvl="1" indent="-327327" algn="l">
              <a:lnSpc>
                <a:spcPts val="4517"/>
              </a:lnSpc>
              <a:buFont typeface="Arial"/>
              <a:buChar char="•"/>
            </a:pPr>
            <a:r>
              <a:rPr lang="en-US" sz="303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All volunteers must complete and sign a Volunteer Release Form.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23925"/>
            <a:ext cx="563457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How to Volunteer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2486" y="2046058"/>
            <a:ext cx="5357342" cy="9373653"/>
            <a:chOff x="0" y="0"/>
            <a:chExt cx="1410987" cy="24687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0987" cy="2468781"/>
            </a:xfrm>
            <a:custGeom>
              <a:avLst/>
              <a:gdLst/>
              <a:ahLst/>
              <a:cxnLst/>
              <a:rect l="l" t="t" r="r" b="b"/>
              <a:pathLst>
                <a:path w="1410987" h="2468781">
                  <a:moveTo>
                    <a:pt x="73700" y="0"/>
                  </a:moveTo>
                  <a:lnTo>
                    <a:pt x="1337287" y="0"/>
                  </a:lnTo>
                  <a:cubicBezTo>
                    <a:pt x="1377990" y="0"/>
                    <a:pt x="1410987" y="32997"/>
                    <a:pt x="1410987" y="73700"/>
                  </a:cubicBezTo>
                  <a:lnTo>
                    <a:pt x="1410987" y="2395081"/>
                  </a:lnTo>
                  <a:cubicBezTo>
                    <a:pt x="1410987" y="2435784"/>
                    <a:pt x="1377990" y="2468781"/>
                    <a:pt x="1337287" y="2468781"/>
                  </a:cubicBezTo>
                  <a:lnTo>
                    <a:pt x="73700" y="2468781"/>
                  </a:lnTo>
                  <a:cubicBezTo>
                    <a:pt x="32997" y="2468781"/>
                    <a:pt x="0" y="2435784"/>
                    <a:pt x="0" y="2395081"/>
                  </a:cubicBezTo>
                  <a:lnTo>
                    <a:pt x="0" y="73700"/>
                  </a:lnTo>
                  <a:cubicBezTo>
                    <a:pt x="0" y="32997"/>
                    <a:pt x="32997" y="0"/>
                    <a:pt x="73700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410987" cy="2535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The APS Family Engagement Office will host opportunities for parents to connect &amp; grow: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18157" lvl="1" indent="-259078" algn="l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Workshops to help you support your student!</a:t>
              </a:r>
            </a:p>
            <a:p>
              <a:pPr marL="518157" lvl="1" indent="-259078" algn="l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“Town Halls”  to talk about school important topics!</a:t>
              </a:r>
            </a:p>
            <a:p>
              <a:pPr algn="l">
                <a:lnSpc>
                  <a:spcPts val="3079"/>
                </a:lnSpc>
              </a:pPr>
              <a:endPara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079"/>
                </a:lnSpc>
              </a:pPr>
              <a:endPara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007DA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    Scan the QR code to get a</a:t>
              </a:r>
            </a:p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007DA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               Parent University</a:t>
              </a:r>
            </a:p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007DA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                      invitation!</a:t>
              </a:r>
            </a:p>
            <a:p>
              <a:pPr algn="ctr">
                <a:lnSpc>
                  <a:spcPts val="2659"/>
                </a:lnSpc>
              </a:pPr>
              <a:endParaRPr lang="en-US" sz="2199" b="1">
                <a:solidFill>
                  <a:srgbClr val="007DA4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2659"/>
                </a:lnSpc>
              </a:pPr>
              <a:endParaRPr lang="en-US" sz="2199" b="1">
                <a:solidFill>
                  <a:srgbClr val="007DA4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2659"/>
                </a:lnSpc>
              </a:pPr>
              <a:endParaRPr lang="en-US" sz="2199" b="1">
                <a:solidFill>
                  <a:srgbClr val="007DA4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2659"/>
                </a:lnSpc>
              </a:pPr>
              <a:endParaRPr lang="en-US" sz="2199" b="1">
                <a:solidFill>
                  <a:srgbClr val="007DA4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65329" y="2046058"/>
            <a:ext cx="5357342" cy="8962873"/>
            <a:chOff x="0" y="0"/>
            <a:chExt cx="1410987" cy="2360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0987" cy="2360592"/>
            </a:xfrm>
            <a:custGeom>
              <a:avLst/>
              <a:gdLst/>
              <a:ahLst/>
              <a:cxnLst/>
              <a:rect l="l" t="t" r="r" b="b"/>
              <a:pathLst>
                <a:path w="1410987" h="2360592">
                  <a:moveTo>
                    <a:pt x="73700" y="0"/>
                  </a:moveTo>
                  <a:lnTo>
                    <a:pt x="1337287" y="0"/>
                  </a:lnTo>
                  <a:cubicBezTo>
                    <a:pt x="1377990" y="0"/>
                    <a:pt x="1410987" y="32997"/>
                    <a:pt x="1410987" y="73700"/>
                  </a:cubicBezTo>
                  <a:lnTo>
                    <a:pt x="1410987" y="2286892"/>
                  </a:lnTo>
                  <a:cubicBezTo>
                    <a:pt x="1410987" y="2327595"/>
                    <a:pt x="1377990" y="2360592"/>
                    <a:pt x="1337287" y="2360592"/>
                  </a:cubicBezTo>
                  <a:lnTo>
                    <a:pt x="73700" y="2360592"/>
                  </a:lnTo>
                  <a:cubicBezTo>
                    <a:pt x="32997" y="2360592"/>
                    <a:pt x="0" y="2327595"/>
                    <a:pt x="0" y="2286892"/>
                  </a:cubicBezTo>
                  <a:lnTo>
                    <a:pt x="0" y="73700"/>
                  </a:lnTo>
                  <a:cubicBezTo>
                    <a:pt x="0" y="32997"/>
                    <a:pt x="32997" y="0"/>
                    <a:pt x="73700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410987" cy="2427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Are YOU interested in being a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Parent Ambassador?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The APS Family Engagement Office is recruiting parents to: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attend 4 virtual meet-ups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network with parents across APS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give input on APS strategies</a:t>
              </a:r>
            </a:p>
            <a:p>
              <a:pPr algn="ctr">
                <a:lnSpc>
                  <a:spcPts val="3080"/>
                </a:lnSpc>
              </a:pPr>
              <a:endPara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080"/>
                </a:lnSpc>
              </a:pPr>
              <a:r>
                <a:rPr lang="en-US" sz="2200" b="1">
                  <a:solidFill>
                    <a:srgbClr val="007DA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                      Scan the QR code to get </a:t>
              </a:r>
            </a:p>
            <a:p>
              <a:pPr algn="l">
                <a:lnSpc>
                  <a:spcPts val="3080"/>
                </a:lnSpc>
              </a:pPr>
              <a:r>
                <a:rPr lang="en-US" sz="2200" b="1">
                  <a:solidFill>
                    <a:srgbClr val="007DA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                          Parent Ambassador</a:t>
              </a:r>
            </a:p>
            <a:p>
              <a:pPr algn="l">
                <a:lnSpc>
                  <a:spcPts val="3080"/>
                </a:lnSpc>
              </a:pPr>
              <a:r>
                <a:rPr lang="en-US" sz="2200" b="1">
                  <a:solidFill>
                    <a:srgbClr val="007DA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                                 information!</a:t>
              </a:r>
            </a:p>
            <a:p>
              <a:pPr algn="ctr">
                <a:lnSpc>
                  <a:spcPts val="3359"/>
                </a:lnSpc>
              </a:pPr>
              <a:endParaRPr lang="en-US" sz="2200" b="1">
                <a:solidFill>
                  <a:srgbClr val="007DA4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3359"/>
                </a:lnSpc>
              </a:pPr>
              <a:endParaRPr lang="en-US" sz="2200" b="1">
                <a:solidFill>
                  <a:srgbClr val="007DA4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  <a:p>
              <a:pPr algn="ctr">
                <a:lnSpc>
                  <a:spcPts val="3359"/>
                </a:lnSpc>
              </a:pPr>
              <a:endParaRPr lang="en-US" sz="2200" b="1">
                <a:solidFill>
                  <a:srgbClr val="007DA4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68172" y="2046058"/>
            <a:ext cx="5357342" cy="9697478"/>
            <a:chOff x="0" y="0"/>
            <a:chExt cx="1410987" cy="25540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0987" cy="2554068"/>
            </a:xfrm>
            <a:custGeom>
              <a:avLst/>
              <a:gdLst/>
              <a:ahLst/>
              <a:cxnLst/>
              <a:rect l="l" t="t" r="r" b="b"/>
              <a:pathLst>
                <a:path w="1410987" h="2554068">
                  <a:moveTo>
                    <a:pt x="73700" y="0"/>
                  </a:moveTo>
                  <a:lnTo>
                    <a:pt x="1337287" y="0"/>
                  </a:lnTo>
                  <a:cubicBezTo>
                    <a:pt x="1377990" y="0"/>
                    <a:pt x="1410987" y="32997"/>
                    <a:pt x="1410987" y="73700"/>
                  </a:cubicBezTo>
                  <a:lnTo>
                    <a:pt x="1410987" y="2480368"/>
                  </a:lnTo>
                  <a:cubicBezTo>
                    <a:pt x="1410987" y="2521072"/>
                    <a:pt x="1377990" y="2554068"/>
                    <a:pt x="1337287" y="2554068"/>
                  </a:cubicBezTo>
                  <a:lnTo>
                    <a:pt x="73700" y="2554068"/>
                  </a:lnTo>
                  <a:cubicBezTo>
                    <a:pt x="32997" y="2554068"/>
                    <a:pt x="0" y="2521072"/>
                    <a:pt x="0" y="2480368"/>
                  </a:cubicBezTo>
                  <a:lnTo>
                    <a:pt x="0" y="73700"/>
                  </a:lnTo>
                  <a:cubicBezTo>
                    <a:pt x="0" y="32997"/>
                    <a:pt x="32997" y="0"/>
                    <a:pt x="73700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410987" cy="2630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23E52"/>
                  </a:solidFill>
                  <a:latin typeface="Poppins"/>
                  <a:ea typeface="Poppins"/>
                  <a:cs typeface="Poppins"/>
                  <a:sym typeface="Poppins"/>
                </a:rPr>
                <a:t>Parent Teacher Association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23E52"/>
                  </a:solidFill>
                  <a:latin typeface="Poppins"/>
                  <a:ea typeface="Poppins"/>
                  <a:cs typeface="Poppins"/>
                  <a:sym typeface="Poppins"/>
                </a:rPr>
                <a:t>Parent Teacher Organization</a:t>
              </a:r>
            </a:p>
            <a:p>
              <a:pPr algn="ctr">
                <a:lnSpc>
                  <a:spcPts val="2520"/>
                </a:lnSpc>
              </a:pPr>
              <a:endParaRPr lang="en-US" sz="2400">
                <a:solidFill>
                  <a:srgbClr val="023E5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PTA/PTO is a great way to show your school support!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The PTA/PTO assists with:</a:t>
              </a:r>
            </a:p>
            <a:p>
              <a:pPr algn="ctr">
                <a:lnSpc>
                  <a:spcPts val="2520"/>
                </a:lnSpc>
              </a:pPr>
              <a:endPara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community building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fundraising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special events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bringing resources to the school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supporting teachers &amp; staff</a:t>
              </a:r>
            </a:p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advocating for students &amp; families and much more!</a:t>
              </a:r>
            </a:p>
            <a:p>
              <a:pPr algn="l">
                <a:lnSpc>
                  <a:spcPts val="3359"/>
                </a:lnSpc>
              </a:pPr>
              <a:endPara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359"/>
                </a:lnSpc>
              </a:pPr>
              <a:endPara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359"/>
                </a:lnSpc>
              </a:pPr>
              <a:endPara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359"/>
                </a:lnSpc>
              </a:pPr>
              <a:endPara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359"/>
                </a:lnSpc>
              </a:pPr>
              <a:endPara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359"/>
                </a:lnSpc>
              </a:pPr>
              <a:endPara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5449558" y="8366849"/>
            <a:ext cx="1713177" cy="1713177"/>
          </a:xfrm>
          <a:custGeom>
            <a:avLst/>
            <a:gdLst/>
            <a:ahLst/>
            <a:cxnLst/>
            <a:rect l="l" t="t" r="r" b="b"/>
            <a:pathLst>
              <a:path w="1713177" h="1713177">
                <a:moveTo>
                  <a:pt x="0" y="0"/>
                </a:moveTo>
                <a:lnTo>
                  <a:pt x="1713177" y="0"/>
                </a:lnTo>
                <a:lnTo>
                  <a:pt x="1713177" y="1713177"/>
                </a:lnTo>
                <a:lnTo>
                  <a:pt x="0" y="1713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813927" y="9016463"/>
            <a:ext cx="368931" cy="413948"/>
          </a:xfrm>
          <a:custGeom>
            <a:avLst/>
            <a:gdLst/>
            <a:ahLst/>
            <a:cxnLst/>
            <a:rect l="l" t="t" r="r" b="b"/>
            <a:pathLst>
              <a:path w="368931" h="413948">
                <a:moveTo>
                  <a:pt x="0" y="0"/>
                </a:moveTo>
                <a:lnTo>
                  <a:pt x="368931" y="0"/>
                </a:lnTo>
                <a:lnTo>
                  <a:pt x="368931" y="413948"/>
                </a:lnTo>
                <a:lnTo>
                  <a:pt x="0" y="413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7428501" y="9016463"/>
            <a:ext cx="368931" cy="413948"/>
          </a:xfrm>
          <a:custGeom>
            <a:avLst/>
            <a:gdLst/>
            <a:ahLst/>
            <a:cxnLst/>
            <a:rect l="l" t="t" r="r" b="b"/>
            <a:pathLst>
              <a:path w="368931" h="413948">
                <a:moveTo>
                  <a:pt x="0" y="0"/>
                </a:moveTo>
                <a:lnTo>
                  <a:pt x="368932" y="0"/>
                </a:lnTo>
                <a:lnTo>
                  <a:pt x="368932" y="413948"/>
                </a:lnTo>
                <a:lnTo>
                  <a:pt x="0" y="413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36165" y="2112730"/>
            <a:ext cx="4212561" cy="161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9"/>
              </a:lnSpc>
            </a:pPr>
            <a:r>
              <a:rPr lang="en-US" sz="3872" b="1">
                <a:solidFill>
                  <a:srgbClr val="023E5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PARENT</a:t>
            </a:r>
          </a:p>
          <a:p>
            <a:pPr algn="ctr">
              <a:lnSpc>
                <a:spcPts val="6659"/>
              </a:lnSpc>
            </a:pPr>
            <a:r>
              <a:rPr lang="en-US" sz="3872" b="1">
                <a:solidFill>
                  <a:srgbClr val="023E5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UNIVERSITY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62326" y="2303230"/>
            <a:ext cx="4760772" cy="176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5"/>
              </a:lnSpc>
            </a:pPr>
            <a:r>
              <a:rPr lang="en-US" sz="3872" b="1">
                <a:solidFill>
                  <a:srgbClr val="023E5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PARENT</a:t>
            </a:r>
          </a:p>
          <a:p>
            <a:pPr algn="ctr">
              <a:lnSpc>
                <a:spcPts val="4685"/>
              </a:lnSpc>
            </a:pPr>
            <a:r>
              <a:rPr lang="en-US" sz="3872" b="1">
                <a:solidFill>
                  <a:srgbClr val="023E5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AMBASSADOR</a:t>
            </a:r>
          </a:p>
          <a:p>
            <a:pPr algn="ctr">
              <a:lnSpc>
                <a:spcPts val="4685"/>
              </a:lnSpc>
            </a:pPr>
            <a:r>
              <a:rPr lang="en-US" sz="3872" b="1">
                <a:solidFill>
                  <a:srgbClr val="023E5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37071" y="2227030"/>
            <a:ext cx="4760772" cy="66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0"/>
              </a:lnSpc>
            </a:pPr>
            <a:r>
              <a:rPr lang="en-US" sz="3872" b="1">
                <a:solidFill>
                  <a:srgbClr val="023E5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PTA / PTO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6641" y="911631"/>
            <a:ext cx="7290792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PARENT NETWORK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6641" y="118553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JOIN 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8245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064580" y="1774507"/>
            <a:ext cx="5013951" cy="6737985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17477" r="-174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71575" y="1793380"/>
            <a:ext cx="3073669" cy="3174485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t="-10468" b="-104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78444" y="1256009"/>
            <a:ext cx="8435587" cy="279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PARENT COMMUNICATION TOOLS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78444" y="317817"/>
            <a:ext cx="7250239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DIGITAL ENGAGEMENT: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78444" y="4261251"/>
            <a:ext cx="6580856" cy="225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sz="25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school uses digital tools to communicate with families throughout the year:</a:t>
            </a:r>
          </a:p>
          <a:p>
            <a:pPr algn="l">
              <a:lnSpc>
                <a:spcPts val="3536"/>
              </a:lnSpc>
            </a:pPr>
            <a:endParaRPr lang="en-US" sz="252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45355" lvl="1" indent="-272678" algn="l">
              <a:lnSpc>
                <a:spcPts val="3536"/>
              </a:lnSpc>
              <a:buFont typeface="Arial"/>
              <a:buChar char="•"/>
            </a:pPr>
            <a:r>
              <a:rPr lang="en-US" sz="25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Class Dojo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71575" y="5319135"/>
            <a:ext cx="3073669" cy="3174485"/>
            <a:chOff x="0" y="0"/>
            <a:chExt cx="6350000" cy="6558280"/>
          </a:xfrm>
        </p:grpSpPr>
        <p:sp>
          <p:nvSpPr>
            <p:cNvPr id="16" name="Freeform 1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1679" r="-16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88017" y="1337303"/>
            <a:ext cx="5013951" cy="6737985"/>
            <a:chOff x="0" y="0"/>
            <a:chExt cx="3663950" cy="49237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48325" r="-483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21691" y="2002101"/>
            <a:ext cx="4352722" cy="383466"/>
            <a:chOff x="0" y="0"/>
            <a:chExt cx="1146396" cy="100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21691" y="2732600"/>
            <a:ext cx="4352722" cy="383466"/>
            <a:chOff x="0" y="0"/>
            <a:chExt cx="1146396" cy="100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21691" y="3527715"/>
            <a:ext cx="4352722" cy="383466"/>
            <a:chOff x="0" y="0"/>
            <a:chExt cx="1146396" cy="1009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21691" y="4254081"/>
            <a:ext cx="4352722" cy="383466"/>
            <a:chOff x="0" y="0"/>
            <a:chExt cx="1146396" cy="100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21691" y="5019810"/>
            <a:ext cx="4352722" cy="383466"/>
            <a:chOff x="0" y="0"/>
            <a:chExt cx="1146396" cy="100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21691" y="5812851"/>
            <a:ext cx="4352722" cy="383466"/>
            <a:chOff x="0" y="0"/>
            <a:chExt cx="1146396" cy="1009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321691" y="8054790"/>
            <a:ext cx="4352722" cy="383466"/>
            <a:chOff x="0" y="0"/>
            <a:chExt cx="1146396" cy="10099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321691" y="7303682"/>
            <a:ext cx="4352722" cy="383466"/>
            <a:chOff x="0" y="0"/>
            <a:chExt cx="1146396" cy="1009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6396" cy="100995"/>
            </a:xfrm>
            <a:custGeom>
              <a:avLst/>
              <a:gdLst/>
              <a:ahLst/>
              <a:cxnLst/>
              <a:rect l="l" t="t" r="r" b="b"/>
              <a:pathLst>
                <a:path w="1146396" h="100995">
                  <a:moveTo>
                    <a:pt x="0" y="0"/>
                  </a:moveTo>
                  <a:lnTo>
                    <a:pt x="1146396" y="0"/>
                  </a:lnTo>
                  <a:lnTo>
                    <a:pt x="1146396" y="100995"/>
                  </a:lnTo>
                  <a:lnTo>
                    <a:pt x="0" y="100995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146396" cy="148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321691" y="424388"/>
            <a:ext cx="4243380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434558" y="1944951"/>
            <a:ext cx="5791272" cy="762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Welcome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Meet Our Support Team!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Academic Family Partnership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I: Family Engagement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Navigating Parent Portal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News You Can Use!</a:t>
            </a: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NEW ELA Curriculum</a:t>
            </a: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“No Cell Phone” Policy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Building Parent Connections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</a:pPr>
            <a:r>
              <a:rPr lang="en-US" sz="219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Goal Setting with Parents</a:t>
            </a:r>
          </a:p>
          <a:p>
            <a:pPr algn="l">
              <a:lnSpc>
                <a:spcPts val="3067"/>
              </a:lnSpc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  <a:spcBef>
                <a:spcPct val="0"/>
              </a:spcBef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67"/>
              </a:lnSpc>
              <a:spcBef>
                <a:spcPct val="0"/>
              </a:spcBef>
            </a:pPr>
            <a:endParaRPr lang="en-US" sz="219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359891" y="3727780"/>
            <a:ext cx="2825887" cy="253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988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“Behind every young child who believes in themselves is </a:t>
            </a:r>
          </a:p>
          <a:p>
            <a:pPr algn="ctr">
              <a:lnSpc>
                <a:spcPts val="3377"/>
              </a:lnSpc>
            </a:pPr>
            <a:r>
              <a:rPr lang="en-US" sz="2988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parent who believed first.”</a:t>
            </a:r>
          </a:p>
          <a:p>
            <a:pPr algn="ctr">
              <a:lnSpc>
                <a:spcPts val="3038"/>
              </a:lnSpc>
            </a:pPr>
            <a:endParaRPr lang="en-US" sz="2988">
              <a:solidFill>
                <a:srgbClr val="303642"/>
              </a:solidFill>
              <a:latin typeface="Canva Student Font"/>
              <a:ea typeface="Canva Student Font"/>
              <a:cs typeface="Canva Student Font"/>
              <a:sym typeface="Canva Student Font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254754" y="6586434"/>
            <a:ext cx="3322536" cy="2936712"/>
          </a:xfrm>
          <a:custGeom>
            <a:avLst/>
            <a:gdLst/>
            <a:ahLst/>
            <a:cxnLst/>
            <a:rect l="l" t="t" r="r" b="b"/>
            <a:pathLst>
              <a:path w="3322536" h="2936712">
                <a:moveTo>
                  <a:pt x="0" y="0"/>
                </a:moveTo>
                <a:lnTo>
                  <a:pt x="3322536" y="0"/>
                </a:lnTo>
                <a:lnTo>
                  <a:pt x="3322536" y="2936712"/>
                </a:lnTo>
                <a:lnTo>
                  <a:pt x="0" y="2936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685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67950" y="806450"/>
            <a:ext cx="6294884" cy="10520997"/>
            <a:chOff x="0" y="0"/>
            <a:chExt cx="1657912" cy="2770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7912" cy="2770962"/>
            </a:xfrm>
            <a:custGeom>
              <a:avLst/>
              <a:gdLst/>
              <a:ahLst/>
              <a:cxnLst/>
              <a:rect l="l" t="t" r="r" b="b"/>
              <a:pathLst>
                <a:path w="1657912" h="2770962">
                  <a:moveTo>
                    <a:pt x="62724" y="0"/>
                  </a:moveTo>
                  <a:lnTo>
                    <a:pt x="1595188" y="0"/>
                  </a:lnTo>
                  <a:cubicBezTo>
                    <a:pt x="1611824" y="0"/>
                    <a:pt x="1627778" y="6608"/>
                    <a:pt x="1639541" y="18371"/>
                  </a:cubicBezTo>
                  <a:cubicBezTo>
                    <a:pt x="1651304" y="30134"/>
                    <a:pt x="1657912" y="46088"/>
                    <a:pt x="1657912" y="62724"/>
                  </a:cubicBezTo>
                  <a:lnTo>
                    <a:pt x="1657912" y="2708238"/>
                  </a:lnTo>
                  <a:cubicBezTo>
                    <a:pt x="1657912" y="2724874"/>
                    <a:pt x="1651304" y="2740828"/>
                    <a:pt x="1639541" y="2752591"/>
                  </a:cubicBezTo>
                  <a:cubicBezTo>
                    <a:pt x="1627778" y="2764354"/>
                    <a:pt x="1611824" y="2770962"/>
                    <a:pt x="1595188" y="2770962"/>
                  </a:cubicBezTo>
                  <a:lnTo>
                    <a:pt x="62724" y="2770962"/>
                  </a:lnTo>
                  <a:cubicBezTo>
                    <a:pt x="46088" y="2770962"/>
                    <a:pt x="30134" y="2764354"/>
                    <a:pt x="18371" y="2752591"/>
                  </a:cubicBezTo>
                  <a:cubicBezTo>
                    <a:pt x="6608" y="2740828"/>
                    <a:pt x="0" y="2724874"/>
                    <a:pt x="0" y="2708238"/>
                  </a:cubicBezTo>
                  <a:lnTo>
                    <a:pt x="0" y="62724"/>
                  </a:lnTo>
                  <a:cubicBezTo>
                    <a:pt x="0" y="46088"/>
                    <a:pt x="6608" y="30134"/>
                    <a:pt x="18371" y="18371"/>
                  </a:cubicBezTo>
                  <a:cubicBezTo>
                    <a:pt x="30134" y="6608"/>
                    <a:pt x="46088" y="0"/>
                    <a:pt x="62724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57912" cy="2818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322458"/>
            <a:ext cx="6308726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ACADEMIC &amp; ATTENDANCE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3180"/>
            <a:ext cx="563457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GOAL SETTING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1377" y="3468723"/>
            <a:ext cx="7063372" cy="4435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6"/>
              </a:lnSpc>
            </a:pPr>
            <a:r>
              <a:rPr lang="en-US" sz="3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school has a </a:t>
            </a:r>
          </a:p>
          <a:p>
            <a:pPr algn="ctr">
              <a:lnSpc>
                <a:spcPts val="4376"/>
              </a:lnSpc>
            </a:pPr>
            <a:r>
              <a:rPr lang="en-US" sz="3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Continuous Improvement Plan, “</a:t>
            </a:r>
            <a:r>
              <a:rPr lang="en-US" sz="3125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CIP</a:t>
            </a:r>
            <a:r>
              <a:rPr lang="en-US" sz="3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”.</a:t>
            </a:r>
          </a:p>
          <a:p>
            <a:pPr algn="ctr">
              <a:lnSpc>
                <a:spcPts val="4376"/>
              </a:lnSpc>
            </a:pPr>
            <a:r>
              <a:rPr lang="en-US" sz="3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CIP outlines our goals for </a:t>
            </a:r>
          </a:p>
          <a:p>
            <a:pPr algn="ctr">
              <a:lnSpc>
                <a:spcPts val="4376"/>
              </a:lnSpc>
              <a:spcBef>
                <a:spcPct val="0"/>
              </a:spcBef>
            </a:pPr>
            <a:r>
              <a:rPr lang="en-US" sz="3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student achievement.</a:t>
            </a:r>
          </a:p>
          <a:p>
            <a:pPr algn="ctr">
              <a:lnSpc>
                <a:spcPts val="4376"/>
              </a:lnSpc>
              <a:spcBef>
                <a:spcPct val="0"/>
              </a:spcBef>
            </a:pPr>
            <a:r>
              <a:rPr lang="en-US" sz="3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Teachers also have specific targets </a:t>
            </a:r>
          </a:p>
          <a:p>
            <a:pPr algn="ctr">
              <a:lnSpc>
                <a:spcPts val="4376"/>
              </a:lnSpc>
              <a:spcBef>
                <a:spcPct val="0"/>
              </a:spcBef>
            </a:pPr>
            <a:r>
              <a:rPr lang="en-US" sz="3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 each grade level &amp; content area.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43389" y="3178348"/>
            <a:ext cx="1571467" cy="157146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3389" y="5368280"/>
            <a:ext cx="1571467" cy="157146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3389" y="7556658"/>
            <a:ext cx="1571467" cy="157146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947629" y="3164503"/>
            <a:ext cx="5273132" cy="135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Connect with your student’s teacher(s). Keep the connection strong all year!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68624" y="962025"/>
            <a:ext cx="6093536" cy="140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6"/>
              </a:lnSpc>
            </a:pPr>
            <a:r>
              <a:rPr lang="en-US" sz="262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Parent Tips</a:t>
            </a:r>
          </a:p>
          <a:p>
            <a:pPr algn="ctr">
              <a:lnSpc>
                <a:spcPts val="3676"/>
              </a:lnSpc>
              <a:spcBef>
                <a:spcPct val="0"/>
              </a:spcBef>
            </a:pPr>
            <a:r>
              <a:rPr lang="en-US" sz="26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YOU can help your student achieve their Academic &amp; Attendance goals: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1694" y="8223123"/>
            <a:ext cx="7302738" cy="140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6"/>
              </a:lnSpc>
            </a:pPr>
            <a:r>
              <a:rPr lang="en-US" sz="26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Parents have goals too! </a:t>
            </a:r>
          </a:p>
          <a:p>
            <a:pPr algn="ctr">
              <a:lnSpc>
                <a:spcPts val="3676"/>
              </a:lnSpc>
            </a:pPr>
            <a:r>
              <a:rPr lang="en-US" sz="26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Let our teachers know what your goals are </a:t>
            </a:r>
          </a:p>
          <a:p>
            <a:pPr algn="ctr">
              <a:lnSpc>
                <a:spcPts val="3676"/>
              </a:lnSpc>
            </a:pPr>
            <a:r>
              <a:rPr lang="en-US" sz="26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for your student.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47629" y="5362404"/>
            <a:ext cx="5273132" cy="907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Schedule at least 2 Parent Teacher Conferences this year.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47629" y="7520388"/>
            <a:ext cx="5273132" cy="1802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1"/>
              </a:lnSpc>
            </a:pPr>
            <a:r>
              <a:rPr lang="en-US" sz="252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Try not to miss school (unless ill).</a:t>
            </a:r>
          </a:p>
          <a:p>
            <a:pPr algn="l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Each absent day of school is an opportunity for your student to fall behind.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27423" y="0"/>
            <a:ext cx="6460577" cy="10287000"/>
            <a:chOff x="0" y="0"/>
            <a:chExt cx="170155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1551" cy="2709333"/>
            </a:xfrm>
            <a:custGeom>
              <a:avLst/>
              <a:gdLst/>
              <a:ahLst/>
              <a:cxnLst/>
              <a:rect l="l" t="t" r="r" b="b"/>
              <a:pathLst>
                <a:path w="1701551" h="2709333">
                  <a:moveTo>
                    <a:pt x="0" y="0"/>
                  </a:moveTo>
                  <a:lnTo>
                    <a:pt x="1701551" y="0"/>
                  </a:lnTo>
                  <a:lnTo>
                    <a:pt x="17015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0155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70541" y="3011170"/>
            <a:ext cx="1601933" cy="4446623"/>
            <a:chOff x="0" y="0"/>
            <a:chExt cx="421908" cy="11711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908" cy="1171127"/>
            </a:xfrm>
            <a:custGeom>
              <a:avLst/>
              <a:gdLst/>
              <a:ahLst/>
              <a:cxnLst/>
              <a:rect l="l" t="t" r="r" b="b"/>
              <a:pathLst>
                <a:path w="421908" h="1171127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960173"/>
                  </a:lnTo>
                  <a:cubicBezTo>
                    <a:pt x="421908" y="1016121"/>
                    <a:pt x="399683" y="1069778"/>
                    <a:pt x="360121" y="1109340"/>
                  </a:cubicBezTo>
                  <a:cubicBezTo>
                    <a:pt x="320560" y="1148901"/>
                    <a:pt x="266903" y="1171127"/>
                    <a:pt x="210954" y="1171127"/>
                  </a:cubicBezTo>
                  <a:lnTo>
                    <a:pt x="210954" y="1171127"/>
                  </a:lnTo>
                  <a:cubicBezTo>
                    <a:pt x="155006" y="1171127"/>
                    <a:pt x="101349" y="1148901"/>
                    <a:pt x="61787" y="1109340"/>
                  </a:cubicBezTo>
                  <a:cubicBezTo>
                    <a:pt x="22225" y="1069778"/>
                    <a:pt x="0" y="1016121"/>
                    <a:pt x="0" y="960173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1908" cy="1218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675918" y="7204455"/>
            <a:ext cx="2658745" cy="2658745"/>
          </a:xfrm>
          <a:custGeom>
            <a:avLst/>
            <a:gdLst/>
            <a:ahLst/>
            <a:cxnLst/>
            <a:rect l="l" t="t" r="r" b="b"/>
            <a:pathLst>
              <a:path w="2658745" h="2658745">
                <a:moveTo>
                  <a:pt x="0" y="0"/>
                </a:moveTo>
                <a:lnTo>
                  <a:pt x="2658745" y="0"/>
                </a:lnTo>
                <a:lnTo>
                  <a:pt x="2658745" y="2658745"/>
                </a:lnTo>
                <a:lnTo>
                  <a:pt x="0" y="2658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449698">
            <a:off x="2024272" y="8648787"/>
            <a:ext cx="1598775" cy="453652"/>
          </a:xfrm>
          <a:custGeom>
            <a:avLst/>
            <a:gdLst/>
            <a:ahLst/>
            <a:cxnLst/>
            <a:rect l="l" t="t" r="r" b="b"/>
            <a:pathLst>
              <a:path w="1598775" h="453652">
                <a:moveTo>
                  <a:pt x="0" y="0"/>
                </a:moveTo>
                <a:lnTo>
                  <a:pt x="1598775" y="0"/>
                </a:lnTo>
                <a:lnTo>
                  <a:pt x="1598775" y="453653"/>
                </a:lnTo>
                <a:lnTo>
                  <a:pt x="0" y="453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477717" y="2418215"/>
            <a:ext cx="5461736" cy="523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3"/>
              </a:lnSpc>
            </a:pPr>
            <a:r>
              <a:rPr lang="en-US" sz="25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Through out the school year we welcome your feedback. </a:t>
            </a:r>
          </a:p>
          <a:p>
            <a:pPr algn="ctr">
              <a:lnSpc>
                <a:spcPts val="4133"/>
              </a:lnSpc>
            </a:pPr>
            <a:r>
              <a:rPr lang="en-US" sz="255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Parents are partners</a:t>
            </a:r>
            <a:r>
              <a:rPr lang="en-US" sz="25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133"/>
              </a:lnSpc>
            </a:pPr>
            <a:r>
              <a:rPr lang="en-US" sz="25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and your input is crucial to ensure we are giving students their best chance for success!</a:t>
            </a:r>
          </a:p>
          <a:p>
            <a:pPr algn="ctr">
              <a:lnSpc>
                <a:spcPts val="4133"/>
              </a:lnSpc>
            </a:pPr>
            <a:endParaRPr lang="en-US" sz="255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133"/>
              </a:lnSpc>
            </a:pPr>
            <a:r>
              <a:rPr lang="en-US" sz="25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Look out for the </a:t>
            </a:r>
          </a:p>
          <a:p>
            <a:pPr algn="ctr">
              <a:lnSpc>
                <a:spcPts val="4133"/>
              </a:lnSpc>
            </a:pPr>
            <a:r>
              <a:rPr lang="en-US" sz="255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APS Family Engagement Survey</a:t>
            </a:r>
            <a:r>
              <a:rPr lang="en-US" sz="25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later this Fall.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66288" y="425447"/>
            <a:ext cx="5706766" cy="87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72"/>
              </a:lnSpc>
            </a:pPr>
            <a:r>
              <a:rPr lang="en-US" sz="505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ALWAYS TELL 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98861" y="1211539"/>
            <a:ext cx="6317702" cy="79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91"/>
              </a:lnSpc>
            </a:pPr>
            <a:r>
              <a:rPr lang="en-US" sz="4708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WE’RE DOING!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154045"/>
            <a:ext cx="8460656" cy="393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Was the information in this presentation helpful to you as a parent/caregiver?</a:t>
            </a:r>
          </a:p>
          <a:p>
            <a:pPr algn="ctr">
              <a:lnSpc>
                <a:spcPts val="2800"/>
              </a:lnSpc>
            </a:pPr>
            <a:endParaRPr lang="en-US" sz="30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 you understand how to keep track of your student’s learning goals &amp; progress?</a:t>
            </a:r>
          </a:p>
          <a:p>
            <a:pPr algn="ctr">
              <a:lnSpc>
                <a:spcPts val="2800"/>
              </a:lnSpc>
            </a:pPr>
            <a:endParaRPr lang="en-US" sz="30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 you know where and how to access the parent resources we shared today?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25447"/>
            <a:ext cx="9784069" cy="100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1"/>
              </a:lnSpc>
            </a:pPr>
            <a:r>
              <a:rPr lang="en-US" sz="5908" b="1">
                <a:solidFill>
                  <a:srgbClr val="F7931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$50 GIFT CARD PRIZES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7573" y="1575604"/>
            <a:ext cx="851414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ANSWER THESE 3 QUESTIONS ON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FEEDBACK FORM &amp; YOU MAY WIN!</a:t>
            </a:r>
          </a:p>
        </p:txBody>
      </p:sp>
      <p:sp>
        <p:nvSpPr>
          <p:cNvPr id="17" name="TextBox 17"/>
          <p:cNvSpPr txBox="1"/>
          <p:nvPr/>
        </p:nvSpPr>
        <p:spPr>
          <a:xfrm rot="-482128">
            <a:off x="1241379" y="7700577"/>
            <a:ext cx="16488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Scan me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0842" y="2321838"/>
            <a:ext cx="13566316" cy="6071223"/>
          </a:xfrm>
          <a:custGeom>
            <a:avLst/>
            <a:gdLst/>
            <a:ahLst/>
            <a:cxnLst/>
            <a:rect l="l" t="t" r="r" b="b"/>
            <a:pathLst>
              <a:path w="13566316" h="6071223">
                <a:moveTo>
                  <a:pt x="0" y="0"/>
                </a:moveTo>
                <a:lnTo>
                  <a:pt x="13566316" y="0"/>
                </a:lnTo>
                <a:lnTo>
                  <a:pt x="13566316" y="6071223"/>
                </a:lnTo>
                <a:lnTo>
                  <a:pt x="0" y="6071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98500" y="4448897"/>
            <a:ext cx="3406978" cy="1332778"/>
            <a:chOff x="0" y="0"/>
            <a:chExt cx="897311" cy="351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311" cy="351020"/>
            </a:xfrm>
            <a:custGeom>
              <a:avLst/>
              <a:gdLst/>
              <a:ahLst/>
              <a:cxnLst/>
              <a:rect l="l" t="t" r="r" b="b"/>
              <a:pathLst>
                <a:path w="897311" h="351020">
                  <a:moveTo>
                    <a:pt x="115891" y="0"/>
                  </a:moveTo>
                  <a:lnTo>
                    <a:pt x="781420" y="0"/>
                  </a:lnTo>
                  <a:cubicBezTo>
                    <a:pt x="845425" y="0"/>
                    <a:pt x="897311" y="51886"/>
                    <a:pt x="897311" y="115891"/>
                  </a:cubicBezTo>
                  <a:lnTo>
                    <a:pt x="897311" y="235129"/>
                  </a:lnTo>
                  <a:cubicBezTo>
                    <a:pt x="897311" y="299134"/>
                    <a:pt x="845425" y="351020"/>
                    <a:pt x="781420" y="351020"/>
                  </a:cubicBezTo>
                  <a:lnTo>
                    <a:pt x="115891" y="351020"/>
                  </a:lnTo>
                  <a:cubicBezTo>
                    <a:pt x="85155" y="351020"/>
                    <a:pt x="55677" y="338810"/>
                    <a:pt x="33944" y="317076"/>
                  </a:cubicBezTo>
                  <a:cubicBezTo>
                    <a:pt x="12210" y="295342"/>
                    <a:pt x="0" y="265865"/>
                    <a:pt x="0" y="235129"/>
                  </a:cubicBezTo>
                  <a:lnTo>
                    <a:pt x="0" y="115891"/>
                  </a:lnTo>
                  <a:cubicBezTo>
                    <a:pt x="0" y="51886"/>
                    <a:pt x="51886" y="0"/>
                    <a:pt x="115891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97311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583553" y="4448897"/>
            <a:ext cx="3275947" cy="1332778"/>
            <a:chOff x="0" y="0"/>
            <a:chExt cx="862801" cy="351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2801" cy="351020"/>
            </a:xfrm>
            <a:custGeom>
              <a:avLst/>
              <a:gdLst/>
              <a:ahLst/>
              <a:cxnLst/>
              <a:rect l="l" t="t" r="r" b="b"/>
              <a:pathLst>
                <a:path w="862801" h="351020">
                  <a:moveTo>
                    <a:pt x="120526" y="0"/>
                  </a:moveTo>
                  <a:lnTo>
                    <a:pt x="742275" y="0"/>
                  </a:lnTo>
                  <a:cubicBezTo>
                    <a:pt x="774240" y="0"/>
                    <a:pt x="804897" y="12698"/>
                    <a:pt x="827500" y="35301"/>
                  </a:cubicBezTo>
                  <a:cubicBezTo>
                    <a:pt x="850103" y="57904"/>
                    <a:pt x="862801" y="88561"/>
                    <a:pt x="862801" y="120526"/>
                  </a:cubicBezTo>
                  <a:lnTo>
                    <a:pt x="862801" y="230493"/>
                  </a:lnTo>
                  <a:cubicBezTo>
                    <a:pt x="862801" y="262459"/>
                    <a:pt x="850103" y="293115"/>
                    <a:pt x="827500" y="315718"/>
                  </a:cubicBezTo>
                  <a:cubicBezTo>
                    <a:pt x="804897" y="338321"/>
                    <a:pt x="774240" y="351020"/>
                    <a:pt x="742275" y="351020"/>
                  </a:cubicBezTo>
                  <a:lnTo>
                    <a:pt x="120526" y="351020"/>
                  </a:lnTo>
                  <a:cubicBezTo>
                    <a:pt x="88561" y="351020"/>
                    <a:pt x="57904" y="338321"/>
                    <a:pt x="35301" y="315718"/>
                  </a:cubicBezTo>
                  <a:cubicBezTo>
                    <a:pt x="12698" y="293115"/>
                    <a:pt x="0" y="262459"/>
                    <a:pt x="0" y="230493"/>
                  </a:cubicBezTo>
                  <a:lnTo>
                    <a:pt x="0" y="120526"/>
                  </a:lnTo>
                  <a:cubicBezTo>
                    <a:pt x="0" y="88561"/>
                    <a:pt x="12698" y="57904"/>
                    <a:pt x="35301" y="35301"/>
                  </a:cubicBezTo>
                  <a:cubicBezTo>
                    <a:pt x="57904" y="12698"/>
                    <a:pt x="88561" y="0"/>
                    <a:pt x="120526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62801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33297" y="4497244"/>
            <a:ext cx="8421405" cy="138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4"/>
              </a:lnSpc>
            </a:pPr>
            <a:r>
              <a:rPr lang="en-US" sz="8081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2908" y="5796914"/>
            <a:ext cx="8211795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737373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“When parents are engaged, great things happen.”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57742" y="7542060"/>
            <a:ext cx="2182126" cy="2182126"/>
          </a:xfrm>
          <a:custGeom>
            <a:avLst/>
            <a:gdLst/>
            <a:ahLst/>
            <a:cxnLst/>
            <a:rect l="l" t="t" r="r" b="b"/>
            <a:pathLst>
              <a:path w="2182126" h="2182126">
                <a:moveTo>
                  <a:pt x="0" y="0"/>
                </a:moveTo>
                <a:lnTo>
                  <a:pt x="2182126" y="0"/>
                </a:lnTo>
                <a:lnTo>
                  <a:pt x="2182126" y="2182126"/>
                </a:lnTo>
                <a:lnTo>
                  <a:pt x="0" y="218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blue and green logo&#10;&#10;AI-generated content may be incorrect.">
            <a:extLst>
              <a:ext uri="{FF2B5EF4-FFF2-40B4-BE49-F238E27FC236}">
                <a16:creationId xmlns:a16="http://schemas.microsoft.com/office/drawing/2014/main" id="{050C7D47-039B-D26A-7987-584C72D31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61" y="224430"/>
            <a:ext cx="3505200" cy="3524782"/>
          </a:xfrm>
          <a:prstGeom prst="rect">
            <a:avLst/>
          </a:prstGeom>
        </p:spPr>
      </p:pic>
      <p:pic>
        <p:nvPicPr>
          <p:cNvPr id="15" name="Picture 14" descr="A blue bird head with yellow beak&#10;&#10;AI-generated content may be incorrect.">
            <a:extLst>
              <a:ext uri="{FF2B5EF4-FFF2-40B4-BE49-F238E27FC236}">
                <a16:creationId xmlns:a16="http://schemas.microsoft.com/office/drawing/2014/main" id="{C1205976-B901-E08D-FDD3-0B91BE5A0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56" y="134709"/>
            <a:ext cx="4412997" cy="26550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026" y="-2573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6792707" cy="10287000"/>
            <a:chOff x="0" y="0"/>
            <a:chExt cx="178902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46818" y="8630505"/>
            <a:ext cx="897167" cy="2183545"/>
            <a:chOff x="0" y="0"/>
            <a:chExt cx="236291" cy="575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91" cy="575090"/>
            </a:xfrm>
            <a:custGeom>
              <a:avLst/>
              <a:gdLst/>
              <a:ahLst/>
              <a:cxnLst/>
              <a:rect l="l" t="t" r="r" b="b"/>
              <a:pathLst>
                <a:path w="236291" h="575090">
                  <a:moveTo>
                    <a:pt x="118145" y="0"/>
                  </a:moveTo>
                  <a:lnTo>
                    <a:pt x="118145" y="0"/>
                  </a:lnTo>
                  <a:cubicBezTo>
                    <a:pt x="183395" y="0"/>
                    <a:pt x="236291" y="52895"/>
                    <a:pt x="236291" y="118145"/>
                  </a:cubicBezTo>
                  <a:lnTo>
                    <a:pt x="236291" y="456945"/>
                  </a:lnTo>
                  <a:cubicBezTo>
                    <a:pt x="236291" y="488279"/>
                    <a:pt x="223843" y="518330"/>
                    <a:pt x="201687" y="540486"/>
                  </a:cubicBezTo>
                  <a:cubicBezTo>
                    <a:pt x="179530" y="562643"/>
                    <a:pt x="149480" y="575090"/>
                    <a:pt x="118145" y="575090"/>
                  </a:cubicBezTo>
                  <a:lnTo>
                    <a:pt x="118145" y="575090"/>
                  </a:lnTo>
                  <a:cubicBezTo>
                    <a:pt x="86811" y="575090"/>
                    <a:pt x="56761" y="562643"/>
                    <a:pt x="34604" y="540486"/>
                  </a:cubicBezTo>
                  <a:cubicBezTo>
                    <a:pt x="12447" y="518330"/>
                    <a:pt x="0" y="488279"/>
                    <a:pt x="0" y="456945"/>
                  </a:cubicBezTo>
                  <a:lnTo>
                    <a:pt x="0" y="118145"/>
                  </a:lnTo>
                  <a:cubicBezTo>
                    <a:pt x="0" y="86811"/>
                    <a:pt x="12447" y="56761"/>
                    <a:pt x="34604" y="34604"/>
                  </a:cubicBezTo>
                  <a:cubicBezTo>
                    <a:pt x="56761" y="12447"/>
                    <a:pt x="86811" y="0"/>
                    <a:pt x="11814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6291" cy="622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026" y="6834457"/>
            <a:ext cx="6632656" cy="3979593"/>
            <a:chOff x="0" y="0"/>
            <a:chExt cx="8843541" cy="5306125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8843541" cy="5306125"/>
              <a:chOff x="0" y="0"/>
              <a:chExt cx="6350000" cy="381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381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3810000">
                    <a:moveTo>
                      <a:pt x="0" y="3175000"/>
                    </a:move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3175000"/>
                    </a:lnTo>
                    <a:cubicBezTo>
                      <a:pt x="6350000" y="3525520"/>
                      <a:pt x="6065520" y="3810000"/>
                      <a:pt x="5715000" y="3810000"/>
                    </a:cubicBezTo>
                    <a:lnTo>
                      <a:pt x="635000" y="3810000"/>
                    </a:lnTo>
                    <a:cubicBezTo>
                      <a:pt x="284480" y="3810000"/>
                      <a:pt x="0" y="3525520"/>
                      <a:pt x="0" y="317500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970" t="-12092" b="-1209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381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3810000">
                    <a:moveTo>
                      <a:pt x="5715000" y="19050"/>
                    </a:moveTo>
                    <a:cubicBezTo>
                      <a:pt x="6054090" y="19050"/>
                      <a:pt x="6330950" y="295910"/>
                      <a:pt x="6330950" y="635000"/>
                    </a:cubicBezTo>
                    <a:lnTo>
                      <a:pt x="6330950" y="3175000"/>
                    </a:lnTo>
                    <a:cubicBezTo>
                      <a:pt x="6330950" y="3514090"/>
                      <a:pt x="6054090" y="3790950"/>
                      <a:pt x="5715000" y="3790950"/>
                    </a:cubicBezTo>
                    <a:lnTo>
                      <a:pt x="635000" y="3790950"/>
                    </a:lnTo>
                    <a:cubicBezTo>
                      <a:pt x="295910" y="3790950"/>
                      <a:pt x="19050" y="3514090"/>
                      <a:pt x="19050" y="3175000"/>
                    </a:cubicBezTo>
                    <a:lnTo>
                      <a:pt x="19050" y="635000"/>
                    </a:lnTo>
                    <a:cubicBezTo>
                      <a:pt x="19050" y="295910"/>
                      <a:pt x="295910" y="19050"/>
                      <a:pt x="635000" y="19050"/>
                    </a:cubicBezTo>
                    <a:lnTo>
                      <a:pt x="5715000" y="19050"/>
                    </a:lnTo>
                    <a:moveTo>
                      <a:pt x="5715000" y="0"/>
                    </a:moveTo>
                    <a:lnTo>
                      <a:pt x="635000" y="0"/>
                    </a:lnTo>
                    <a:cubicBezTo>
                      <a:pt x="284480" y="0"/>
                      <a:pt x="0" y="284480"/>
                      <a:pt x="0" y="635000"/>
                    </a:cubicBezTo>
                    <a:lnTo>
                      <a:pt x="0" y="3175000"/>
                    </a:lnTo>
                    <a:cubicBezTo>
                      <a:pt x="0" y="3525520"/>
                      <a:pt x="284480" y="3810000"/>
                      <a:pt x="635000" y="3810000"/>
                    </a:cubicBezTo>
                    <a:lnTo>
                      <a:pt x="5715000" y="3810000"/>
                    </a:lnTo>
                    <a:cubicBezTo>
                      <a:pt x="6065520" y="3810000"/>
                      <a:pt x="6350000" y="3525520"/>
                      <a:pt x="6350000" y="3175000"/>
                    </a:cubicBezTo>
                    <a:lnTo>
                      <a:pt x="6350000" y="635000"/>
                    </a:lnTo>
                    <a:cubicBezTo>
                      <a:pt x="6350000" y="284480"/>
                      <a:pt x="6065520" y="0"/>
                      <a:pt x="5715000" y="0"/>
                    </a:cubicBezTo>
                    <a:lnTo>
                      <a:pt x="5715000" y="0"/>
                    </a:lnTo>
                    <a:close/>
                  </a:path>
                </a:pathLst>
              </a:custGeom>
              <a:solidFill>
                <a:srgbClr val="023E5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8035" y="2812761"/>
              <a:ext cx="3767849" cy="174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7"/>
                </a:lnSpc>
              </a:pPr>
              <a:r>
                <a:rPr lang="en-US" sz="2988">
                  <a:solidFill>
                    <a:srgbClr val="303642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We lead the school so our students can one day lead the world!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09411" y="1757384"/>
            <a:ext cx="4243380" cy="139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8"/>
              </a:lnSpc>
            </a:pPr>
            <a:r>
              <a:rPr lang="en-US" sz="47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LEADERSHIP TEAM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9411" y="942975"/>
            <a:ext cx="4842085" cy="77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55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MEET OUR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435068" y="3130770"/>
            <a:ext cx="4069656" cy="1225757"/>
            <a:chOff x="0" y="0"/>
            <a:chExt cx="1071844" cy="3228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1844" cy="322833"/>
            </a:xfrm>
            <a:custGeom>
              <a:avLst/>
              <a:gdLst/>
              <a:ahLst/>
              <a:cxnLst/>
              <a:rect l="l" t="t" r="r" b="b"/>
              <a:pathLst>
                <a:path w="1071844" h="322833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225813"/>
                  </a:lnTo>
                  <a:cubicBezTo>
                    <a:pt x="1071844" y="279396"/>
                    <a:pt x="1028406" y="322833"/>
                    <a:pt x="974824" y="322833"/>
                  </a:cubicBezTo>
                  <a:lnTo>
                    <a:pt x="97020" y="322833"/>
                  </a:lnTo>
                  <a:cubicBezTo>
                    <a:pt x="43437" y="322833"/>
                    <a:pt x="0" y="279396"/>
                    <a:pt x="0" y="225813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071844" cy="379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Natasha Clarke-Grant</a:t>
              </a:r>
            </a:p>
            <a:p>
              <a:pPr algn="ctr">
                <a:lnSpc>
                  <a:spcPts val="434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Assistant Principal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856202" y="3037992"/>
            <a:ext cx="4664141" cy="1670311"/>
            <a:chOff x="-6335" y="7080"/>
            <a:chExt cx="1228416" cy="439918"/>
          </a:xfrm>
        </p:grpSpPr>
        <p:sp>
          <p:nvSpPr>
            <p:cNvPr id="20" name="Freeform 20"/>
            <p:cNvSpPr/>
            <p:nvPr/>
          </p:nvSpPr>
          <p:spPr>
            <a:xfrm>
              <a:off x="-6335" y="30717"/>
              <a:ext cx="1224544" cy="382768"/>
            </a:xfrm>
            <a:custGeom>
              <a:avLst/>
              <a:gdLst/>
              <a:ahLst/>
              <a:cxnLst/>
              <a:rect l="l" t="t" r="r" b="b"/>
              <a:pathLst>
                <a:path w="1224544" h="382768">
                  <a:moveTo>
                    <a:pt x="84922" y="0"/>
                  </a:moveTo>
                  <a:lnTo>
                    <a:pt x="1139622" y="0"/>
                  </a:lnTo>
                  <a:cubicBezTo>
                    <a:pt x="1162145" y="0"/>
                    <a:pt x="1183745" y="8947"/>
                    <a:pt x="1199671" y="24873"/>
                  </a:cubicBezTo>
                  <a:cubicBezTo>
                    <a:pt x="1215597" y="40799"/>
                    <a:pt x="1224544" y="62399"/>
                    <a:pt x="1224544" y="84922"/>
                  </a:cubicBezTo>
                  <a:lnTo>
                    <a:pt x="1224544" y="297846"/>
                  </a:lnTo>
                  <a:cubicBezTo>
                    <a:pt x="1224544" y="320369"/>
                    <a:pt x="1215597" y="341969"/>
                    <a:pt x="1199671" y="357895"/>
                  </a:cubicBezTo>
                  <a:cubicBezTo>
                    <a:pt x="1183745" y="373820"/>
                    <a:pt x="1162145" y="382768"/>
                    <a:pt x="1139622" y="382768"/>
                  </a:cubicBezTo>
                  <a:lnTo>
                    <a:pt x="84922" y="382768"/>
                  </a:lnTo>
                  <a:cubicBezTo>
                    <a:pt x="62399" y="382768"/>
                    <a:pt x="40799" y="373820"/>
                    <a:pt x="24873" y="357895"/>
                  </a:cubicBezTo>
                  <a:cubicBezTo>
                    <a:pt x="8947" y="341969"/>
                    <a:pt x="0" y="320369"/>
                    <a:pt x="0" y="297846"/>
                  </a:cubicBezTo>
                  <a:lnTo>
                    <a:pt x="0" y="84922"/>
                  </a:lnTo>
                  <a:cubicBezTo>
                    <a:pt x="0" y="62399"/>
                    <a:pt x="8947" y="40799"/>
                    <a:pt x="24873" y="24873"/>
                  </a:cubicBezTo>
                  <a:cubicBezTo>
                    <a:pt x="40799" y="8947"/>
                    <a:pt x="62399" y="0"/>
                    <a:pt x="84922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2463" y="7080"/>
              <a:ext cx="1224544" cy="4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Ebony Fulgham, Ms. Iesha Fambro, and Ms. Tamayra Watson</a:t>
              </a:r>
            </a:p>
            <a:p>
              <a:pPr algn="ctr">
                <a:lnSpc>
                  <a:spcPts val="31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Instructional Coaches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894787" y="5317844"/>
            <a:ext cx="4069656" cy="1777429"/>
            <a:chOff x="0" y="-24909"/>
            <a:chExt cx="1071844" cy="4681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71844" cy="410979"/>
            </a:xfrm>
            <a:custGeom>
              <a:avLst/>
              <a:gdLst/>
              <a:ahLst/>
              <a:cxnLst/>
              <a:rect l="l" t="t" r="r" b="b"/>
              <a:pathLst>
                <a:path w="1071844" h="410979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313959"/>
                  </a:lnTo>
                  <a:cubicBezTo>
                    <a:pt x="1071844" y="367542"/>
                    <a:pt x="1028406" y="410979"/>
                    <a:pt x="974824" y="410979"/>
                  </a:cubicBezTo>
                  <a:lnTo>
                    <a:pt x="97020" y="410979"/>
                  </a:lnTo>
                  <a:cubicBezTo>
                    <a:pt x="43437" y="410979"/>
                    <a:pt x="0" y="367542"/>
                    <a:pt x="0" y="313959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4909"/>
              <a:ext cx="1071844" cy="46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Dr. Charlotte Sanford</a:t>
              </a:r>
            </a:p>
            <a:p>
              <a:pPr algn="ctr">
                <a:lnSpc>
                  <a:spcPts val="378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Exceptional  Education Lead Teacher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517277" y="599189"/>
            <a:ext cx="4069656" cy="1225757"/>
            <a:chOff x="0" y="0"/>
            <a:chExt cx="1071844" cy="3228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71844" cy="322833"/>
            </a:xfrm>
            <a:custGeom>
              <a:avLst/>
              <a:gdLst/>
              <a:ahLst/>
              <a:cxnLst/>
              <a:rect l="l" t="t" r="r" b="b"/>
              <a:pathLst>
                <a:path w="1071844" h="322833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225813"/>
                  </a:lnTo>
                  <a:cubicBezTo>
                    <a:pt x="1071844" y="279396"/>
                    <a:pt x="1028406" y="322833"/>
                    <a:pt x="974824" y="322833"/>
                  </a:cubicBezTo>
                  <a:lnTo>
                    <a:pt x="97020" y="322833"/>
                  </a:lnTo>
                  <a:cubicBezTo>
                    <a:pt x="43437" y="322833"/>
                    <a:pt x="0" y="279396"/>
                    <a:pt x="0" y="225813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071844" cy="379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Annique McMillan </a:t>
              </a:r>
            </a:p>
            <a:p>
              <a:pPr algn="ctr">
                <a:lnSpc>
                  <a:spcPts val="434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Assistant Principal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109172" y="5468317"/>
            <a:ext cx="4069656" cy="1381488"/>
            <a:chOff x="0" y="-24532"/>
            <a:chExt cx="1071844" cy="36384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71844" cy="306699"/>
            </a:xfrm>
            <a:custGeom>
              <a:avLst/>
              <a:gdLst/>
              <a:ahLst/>
              <a:cxnLst/>
              <a:rect l="l" t="t" r="r" b="b"/>
              <a:pathLst>
                <a:path w="1071844" h="306699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209679"/>
                  </a:lnTo>
                  <a:cubicBezTo>
                    <a:pt x="1071844" y="263262"/>
                    <a:pt x="1028406" y="306699"/>
                    <a:pt x="974824" y="306699"/>
                  </a:cubicBezTo>
                  <a:lnTo>
                    <a:pt x="97020" y="306699"/>
                  </a:lnTo>
                  <a:cubicBezTo>
                    <a:pt x="43437" y="306699"/>
                    <a:pt x="0" y="263262"/>
                    <a:pt x="0" y="209679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4532"/>
              <a:ext cx="1071844" cy="36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0"/>
                </a:lnSpc>
              </a:pPr>
              <a:r>
                <a:rPr lang="en-US" sz="290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250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Courtney Gaines</a:t>
              </a:r>
            </a:p>
            <a:p>
              <a:pPr algn="ctr">
                <a:lnSpc>
                  <a:spcPts val="2500"/>
                </a:lnSpc>
              </a:pPr>
              <a:r>
                <a:rPr lang="en-US" sz="250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Allaenna Williams</a:t>
              </a:r>
            </a:p>
            <a:p>
              <a:pPr algn="ctr">
                <a:lnSpc>
                  <a:spcPts val="2500"/>
                </a:lnSpc>
              </a:pPr>
              <a:r>
                <a:rPr lang="en-US" sz="250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School Counselors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435068" y="474679"/>
            <a:ext cx="4069656" cy="1442748"/>
            <a:chOff x="0" y="-30789"/>
            <a:chExt cx="1071844" cy="37998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71844" cy="322833"/>
            </a:xfrm>
            <a:custGeom>
              <a:avLst/>
              <a:gdLst/>
              <a:ahLst/>
              <a:cxnLst/>
              <a:rect l="l" t="t" r="r" b="b"/>
              <a:pathLst>
                <a:path w="1071844" h="322833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225813"/>
                  </a:lnTo>
                  <a:cubicBezTo>
                    <a:pt x="1071844" y="279396"/>
                    <a:pt x="1028406" y="322833"/>
                    <a:pt x="974824" y="322833"/>
                  </a:cubicBezTo>
                  <a:lnTo>
                    <a:pt x="97020" y="322833"/>
                  </a:lnTo>
                  <a:cubicBezTo>
                    <a:pt x="43437" y="322833"/>
                    <a:pt x="0" y="279396"/>
                    <a:pt x="0" y="225813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0789"/>
              <a:ext cx="1071844" cy="379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Dr. Adib Shakir</a:t>
              </a:r>
            </a:p>
            <a:p>
              <a:pPr algn="ctr">
                <a:lnSpc>
                  <a:spcPts val="434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Principal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792707" cy="10287000"/>
            <a:chOff x="0" y="0"/>
            <a:chExt cx="178902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09411" y="6254139"/>
            <a:ext cx="3830327" cy="5147375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67838" r="-3459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9411" y="1285221"/>
            <a:ext cx="5871891" cy="410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1"/>
              </a:lnSpc>
            </a:pPr>
            <a:r>
              <a:rPr lang="en-US" sz="47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FAMILY ENGAGEMENT </a:t>
            </a:r>
          </a:p>
          <a:p>
            <a:pPr algn="l">
              <a:lnSpc>
                <a:spcPts val="6591"/>
              </a:lnSpc>
            </a:pPr>
            <a:r>
              <a:rPr lang="en-US" sz="47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&amp; STUDENT SUPPORT </a:t>
            </a:r>
          </a:p>
          <a:p>
            <a:pPr algn="l">
              <a:lnSpc>
                <a:spcPts val="6591"/>
              </a:lnSpc>
            </a:pPr>
            <a:r>
              <a:rPr lang="en-US" sz="47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STAFF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9411" y="503986"/>
            <a:ext cx="4842085" cy="77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55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MEET OUR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83410" y="7836227"/>
            <a:ext cx="2825887" cy="130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988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It truly</a:t>
            </a:r>
          </a:p>
          <a:p>
            <a:pPr algn="ctr">
              <a:lnSpc>
                <a:spcPts val="3377"/>
              </a:lnSpc>
            </a:pPr>
            <a:r>
              <a:rPr lang="en-US" sz="2988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takes </a:t>
            </a:r>
          </a:p>
          <a:p>
            <a:pPr algn="ctr">
              <a:lnSpc>
                <a:spcPts val="3377"/>
              </a:lnSpc>
            </a:pPr>
            <a:r>
              <a:rPr lang="en-US" sz="2988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village!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600950" y="2745138"/>
            <a:ext cx="4069656" cy="1599378"/>
            <a:chOff x="0" y="-33337"/>
            <a:chExt cx="1071844" cy="4212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1844" cy="354561"/>
            </a:xfrm>
            <a:custGeom>
              <a:avLst/>
              <a:gdLst/>
              <a:ahLst/>
              <a:cxnLst/>
              <a:rect l="l" t="t" r="r" b="b"/>
              <a:pathLst>
                <a:path w="1071844" h="354561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257541"/>
                  </a:lnTo>
                  <a:cubicBezTo>
                    <a:pt x="1071844" y="311123"/>
                    <a:pt x="1028406" y="354561"/>
                    <a:pt x="974824" y="354561"/>
                  </a:cubicBezTo>
                  <a:lnTo>
                    <a:pt x="97020" y="354561"/>
                  </a:lnTo>
                  <a:cubicBezTo>
                    <a:pt x="43437" y="354561"/>
                    <a:pt x="0" y="311123"/>
                    <a:pt x="0" y="257541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3337"/>
              <a:ext cx="1071844" cy="421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Yashica Burnett</a:t>
              </a:r>
            </a:p>
            <a:p>
              <a:pPr algn="ctr">
                <a:lnSpc>
                  <a:spcPts val="4759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Parent Liaison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00950" y="6765305"/>
            <a:ext cx="4069656" cy="1502981"/>
            <a:chOff x="0" y="-41694"/>
            <a:chExt cx="1071844" cy="3958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1844" cy="338697"/>
            </a:xfrm>
            <a:custGeom>
              <a:avLst/>
              <a:gdLst/>
              <a:ahLst/>
              <a:cxnLst/>
              <a:rect l="l" t="t" r="r" b="b"/>
              <a:pathLst>
                <a:path w="1071844" h="338697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241677"/>
                  </a:lnTo>
                  <a:cubicBezTo>
                    <a:pt x="1071844" y="295260"/>
                    <a:pt x="1028406" y="338697"/>
                    <a:pt x="974824" y="338697"/>
                  </a:cubicBezTo>
                  <a:lnTo>
                    <a:pt x="97020" y="338697"/>
                  </a:lnTo>
                  <a:cubicBezTo>
                    <a:pt x="43437" y="338697"/>
                    <a:pt x="0" y="295260"/>
                    <a:pt x="0" y="241677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1694"/>
              <a:ext cx="1071844" cy="395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4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Shaunya Reeves</a:t>
              </a:r>
            </a:p>
            <a:p>
              <a:pPr algn="ctr">
                <a:lnSpc>
                  <a:spcPts val="4759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Communities in Schools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89644" y="2981119"/>
            <a:ext cx="4738966" cy="1258667"/>
            <a:chOff x="0" y="-9286"/>
            <a:chExt cx="1076754" cy="305196"/>
          </a:xfrm>
        </p:grpSpPr>
        <p:sp>
          <p:nvSpPr>
            <p:cNvPr id="18" name="Freeform 18"/>
            <p:cNvSpPr/>
            <p:nvPr/>
          </p:nvSpPr>
          <p:spPr>
            <a:xfrm>
              <a:off x="0" y="-9286"/>
              <a:ext cx="1071844" cy="297612"/>
            </a:xfrm>
            <a:custGeom>
              <a:avLst/>
              <a:gdLst/>
              <a:ahLst/>
              <a:cxnLst/>
              <a:rect l="l" t="t" r="r" b="b"/>
              <a:pathLst>
                <a:path w="1071844" h="288326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191307"/>
                  </a:lnTo>
                  <a:cubicBezTo>
                    <a:pt x="1071844" y="244889"/>
                    <a:pt x="1028406" y="288326"/>
                    <a:pt x="974824" y="288326"/>
                  </a:cubicBezTo>
                  <a:lnTo>
                    <a:pt x="97020" y="288326"/>
                  </a:lnTo>
                  <a:cubicBezTo>
                    <a:pt x="43437" y="288326"/>
                    <a:pt x="0" y="244889"/>
                    <a:pt x="0" y="191307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910" y="31893"/>
              <a:ext cx="1071844" cy="26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Ebony Scott</a:t>
              </a:r>
            </a:p>
            <a:p>
              <a:pPr algn="ctr">
                <a:lnSpc>
                  <a:spcPts val="3360"/>
                </a:lnSpc>
              </a:pPr>
              <a:r>
                <a:rPr lang="en-US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Lakecia Berry</a:t>
              </a:r>
            </a:p>
            <a:p>
              <a:pPr algn="ctr">
                <a:lnSpc>
                  <a:spcPts val="3360"/>
                </a:lnSpc>
              </a:pPr>
              <a:r>
                <a:rPr lang="en-US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Social Workers</a:t>
              </a:r>
            </a:p>
            <a:p>
              <a:pPr algn="ctr">
                <a:lnSpc>
                  <a:spcPts val="3360"/>
                </a:lnSpc>
              </a:pPr>
              <a:endParaRPr lang="en-US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58104" y="6744267"/>
            <a:ext cx="4185275" cy="1599378"/>
            <a:chOff x="0" y="-47235"/>
            <a:chExt cx="1102295" cy="42123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1844" cy="354561"/>
            </a:xfrm>
            <a:custGeom>
              <a:avLst/>
              <a:gdLst/>
              <a:ahLst/>
              <a:cxnLst/>
              <a:rect l="l" t="t" r="r" b="b"/>
              <a:pathLst>
                <a:path w="1071844" h="354561">
                  <a:moveTo>
                    <a:pt x="97020" y="0"/>
                  </a:moveTo>
                  <a:lnTo>
                    <a:pt x="974824" y="0"/>
                  </a:lnTo>
                  <a:cubicBezTo>
                    <a:pt x="1028406" y="0"/>
                    <a:pt x="1071844" y="43437"/>
                    <a:pt x="1071844" y="97020"/>
                  </a:cubicBezTo>
                  <a:lnTo>
                    <a:pt x="1071844" y="257541"/>
                  </a:lnTo>
                  <a:cubicBezTo>
                    <a:pt x="1071844" y="311123"/>
                    <a:pt x="1028406" y="354561"/>
                    <a:pt x="974824" y="354561"/>
                  </a:cubicBezTo>
                  <a:lnTo>
                    <a:pt x="97020" y="354561"/>
                  </a:lnTo>
                  <a:cubicBezTo>
                    <a:pt x="43437" y="354561"/>
                    <a:pt x="0" y="311123"/>
                    <a:pt x="0" y="257541"/>
                  </a:cubicBezTo>
                  <a:lnTo>
                    <a:pt x="0" y="97020"/>
                  </a:lnTo>
                  <a:cubicBezTo>
                    <a:pt x="0" y="43437"/>
                    <a:pt x="43437" y="0"/>
                    <a:pt x="9702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451" y="-47235"/>
              <a:ext cx="1071844" cy="421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Ms. Adella Dixon</a:t>
              </a:r>
            </a:p>
            <a:p>
              <a:pPr algn="ctr">
                <a:lnSpc>
                  <a:spcPts val="4759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MTSS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18414" y="5336407"/>
            <a:ext cx="19173199" cy="2006600"/>
            <a:chOff x="0" y="0"/>
            <a:chExt cx="5049731" cy="528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49731" cy="528487"/>
            </a:xfrm>
            <a:custGeom>
              <a:avLst/>
              <a:gdLst/>
              <a:ahLst/>
              <a:cxnLst/>
              <a:rect l="l" t="t" r="r" b="b"/>
              <a:pathLst>
                <a:path w="5049731" h="528487">
                  <a:moveTo>
                    <a:pt x="20593" y="0"/>
                  </a:moveTo>
                  <a:lnTo>
                    <a:pt x="5029138" y="0"/>
                  </a:lnTo>
                  <a:cubicBezTo>
                    <a:pt x="5040511" y="0"/>
                    <a:pt x="5049731" y="9220"/>
                    <a:pt x="5049731" y="20593"/>
                  </a:cubicBezTo>
                  <a:lnTo>
                    <a:pt x="5049731" y="507894"/>
                  </a:lnTo>
                  <a:cubicBezTo>
                    <a:pt x="5049731" y="519267"/>
                    <a:pt x="5040511" y="528487"/>
                    <a:pt x="5029138" y="528487"/>
                  </a:cubicBezTo>
                  <a:lnTo>
                    <a:pt x="20593" y="528487"/>
                  </a:lnTo>
                  <a:cubicBezTo>
                    <a:pt x="9220" y="528487"/>
                    <a:pt x="0" y="519267"/>
                    <a:pt x="0" y="507894"/>
                  </a:cubicBezTo>
                  <a:lnTo>
                    <a:pt x="0" y="20593"/>
                  </a:lnTo>
                  <a:cubicBezTo>
                    <a:pt x="0" y="9220"/>
                    <a:pt x="9220" y="0"/>
                    <a:pt x="20593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049731" cy="576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9912" y="5581517"/>
            <a:ext cx="4314886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30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UNDERSTAND YOUR STUDENT’S DATA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63618" y="5581517"/>
            <a:ext cx="4760765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3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UNDERSTAND THE ACADEMIC GOALS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18031" y="5602472"/>
            <a:ext cx="5429583" cy="131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0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BUILD MEANINGFUL RELATIONSHIPS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434" y="7543294"/>
            <a:ext cx="5338595" cy="217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i="1">
                <a:solidFill>
                  <a:srgbClr val="303642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To know where we’re going, we must understand where we are</a:t>
            </a: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1679"/>
              </a:lnSpc>
            </a:pPr>
            <a:endParaRPr lang="en-US" sz="2219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Student performance data, like MAP scores, gives us an idea of where your student is right now.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1711" y="7543032"/>
            <a:ext cx="4884578" cy="217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Teachers set goals for students. </a:t>
            </a:r>
            <a:r>
              <a:rPr lang="en-US" sz="2219" i="1">
                <a:solidFill>
                  <a:srgbClr val="303642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Parents do too!</a:t>
            </a:r>
          </a:p>
          <a:p>
            <a:pPr algn="ctr">
              <a:lnSpc>
                <a:spcPts val="1679"/>
              </a:lnSpc>
            </a:pPr>
            <a:endParaRPr lang="en-US" sz="2219" i="1">
              <a:solidFill>
                <a:srgbClr val="303642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Talk about this year’s goals with your student’s teacher(s).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endParaRPr lang="en-US" sz="2219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81130" y="7543032"/>
            <a:ext cx="5866483" cy="17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With </a:t>
            </a:r>
            <a:r>
              <a:rPr lang="en-US" sz="2219" b="1">
                <a:solidFill>
                  <a:srgbClr val="303642"/>
                </a:solidFill>
                <a:latin typeface="Poppins Bold"/>
                <a:ea typeface="Poppins Bold"/>
                <a:cs typeface="Poppins Bold"/>
                <a:sym typeface="Poppins Bold"/>
              </a:rPr>
              <a:t>data</a:t>
            </a: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&amp; </a:t>
            </a:r>
            <a:r>
              <a:rPr lang="en-US" sz="2219" b="1">
                <a:solidFill>
                  <a:srgbClr val="303642"/>
                </a:solidFill>
                <a:latin typeface="Poppins Bold"/>
                <a:ea typeface="Poppins Bold"/>
                <a:cs typeface="Poppins Bold"/>
                <a:sym typeface="Poppins Bold"/>
              </a:rPr>
              <a:t>goals</a:t>
            </a: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in mind, schools &amp; families can create stronger connections. </a:t>
            </a:r>
          </a:p>
          <a:p>
            <a:pPr algn="ctr">
              <a:lnSpc>
                <a:spcPts val="1679"/>
              </a:lnSpc>
            </a:pPr>
            <a:endParaRPr lang="en-US" sz="2219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Every connection is an opportunity to </a:t>
            </a:r>
            <a:r>
              <a:rPr lang="en-US" sz="2219" i="1">
                <a:solidFill>
                  <a:srgbClr val="303642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partner with purpose</a:t>
            </a: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71258" y="3721614"/>
            <a:ext cx="14145483" cy="1744610"/>
          </a:xfrm>
          <a:custGeom>
            <a:avLst/>
            <a:gdLst/>
            <a:ahLst/>
            <a:cxnLst/>
            <a:rect l="l" t="t" r="r" b="b"/>
            <a:pathLst>
              <a:path w="14145483" h="1744610">
                <a:moveTo>
                  <a:pt x="0" y="0"/>
                </a:moveTo>
                <a:lnTo>
                  <a:pt x="14145484" y="0"/>
                </a:lnTo>
                <a:lnTo>
                  <a:pt x="14145484" y="1744610"/>
                </a:lnTo>
                <a:lnTo>
                  <a:pt x="0" y="174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2490" y="2748005"/>
            <a:ext cx="18245510" cy="1741641"/>
            <a:chOff x="0" y="0"/>
            <a:chExt cx="4805402" cy="4587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05402" cy="458704"/>
            </a:xfrm>
            <a:custGeom>
              <a:avLst/>
              <a:gdLst/>
              <a:ahLst/>
              <a:cxnLst/>
              <a:rect l="l" t="t" r="r" b="b"/>
              <a:pathLst>
                <a:path w="4805402" h="458704">
                  <a:moveTo>
                    <a:pt x="0" y="0"/>
                  </a:moveTo>
                  <a:lnTo>
                    <a:pt x="4805402" y="0"/>
                  </a:lnTo>
                  <a:lnTo>
                    <a:pt x="4805402" y="458704"/>
                  </a:lnTo>
                  <a:lnTo>
                    <a:pt x="0" y="458704"/>
                  </a:ln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4805402" cy="506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-67406" y="2786659"/>
            <a:ext cx="18422811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Question</a:t>
            </a:r>
            <a:r>
              <a:rPr lang="en-US" sz="3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  <a:r>
              <a:rPr lang="en-US" sz="3100" i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What is academic family partnership?</a:t>
            </a:r>
          </a:p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Answer</a:t>
            </a:r>
            <a:r>
              <a:rPr lang="en-US" sz="3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Academic family partnership is the </a:t>
            </a:r>
            <a:r>
              <a:rPr lang="en-US" sz="3100" u="sng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mutual responsibility</a:t>
            </a:r>
            <a:r>
              <a:rPr lang="en-US" sz="3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between our staff and families to 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work together on behalf of students.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45727" y="395940"/>
            <a:ext cx="13796545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ACADEMIC FAMILY PARTNERSHIP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58775" y="1414258"/>
            <a:ext cx="12170450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“When schools and families partner with </a:t>
            </a:r>
            <a:r>
              <a:rPr lang="en-US" sz="3600" u="sng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purpose</a:t>
            </a:r>
            <a:r>
              <a:rPr lang="en-US" sz="3600">
                <a:solidFill>
                  <a:srgbClr val="303642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, students thrive in every direction.”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206394" y="2302165"/>
            <a:ext cx="4105839" cy="4105839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633957" y="6483976"/>
            <a:ext cx="4105839" cy="410583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245" y="1210252"/>
            <a:ext cx="11327137" cy="971147"/>
            <a:chOff x="0" y="0"/>
            <a:chExt cx="2983279" cy="2557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83279" cy="255775"/>
            </a:xfrm>
            <a:custGeom>
              <a:avLst/>
              <a:gdLst/>
              <a:ahLst/>
              <a:cxnLst/>
              <a:rect l="l" t="t" r="r" b="b"/>
              <a:pathLst>
                <a:path w="2983279" h="255775">
                  <a:moveTo>
                    <a:pt x="0" y="0"/>
                  </a:moveTo>
                  <a:lnTo>
                    <a:pt x="2983279" y="0"/>
                  </a:lnTo>
                  <a:lnTo>
                    <a:pt x="2983279" y="255775"/>
                  </a:lnTo>
                  <a:lnTo>
                    <a:pt x="0" y="255775"/>
                  </a:lnTo>
                  <a:close/>
                </a:path>
              </a:pathLst>
            </a:custGeom>
            <a:solidFill>
              <a:srgbClr val="AFB9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983279" cy="30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354844" y="3073236"/>
            <a:ext cx="682219" cy="673691"/>
          </a:xfrm>
          <a:custGeom>
            <a:avLst/>
            <a:gdLst/>
            <a:ahLst/>
            <a:cxnLst/>
            <a:rect l="l" t="t" r="r" b="b"/>
            <a:pathLst>
              <a:path w="682219" h="673691">
                <a:moveTo>
                  <a:pt x="0" y="0"/>
                </a:moveTo>
                <a:lnTo>
                  <a:pt x="682219" y="0"/>
                </a:lnTo>
                <a:lnTo>
                  <a:pt x="682219" y="673691"/>
                </a:lnTo>
                <a:lnTo>
                  <a:pt x="0" y="67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341109" y="8331772"/>
            <a:ext cx="682219" cy="673691"/>
          </a:xfrm>
          <a:custGeom>
            <a:avLst/>
            <a:gdLst/>
            <a:ahLst/>
            <a:cxnLst/>
            <a:rect l="l" t="t" r="r" b="b"/>
            <a:pathLst>
              <a:path w="682219" h="673691">
                <a:moveTo>
                  <a:pt x="0" y="0"/>
                </a:moveTo>
                <a:lnTo>
                  <a:pt x="682218" y="0"/>
                </a:lnTo>
                <a:lnTo>
                  <a:pt x="682218" y="673691"/>
                </a:lnTo>
                <a:lnTo>
                  <a:pt x="0" y="67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354844" y="5356885"/>
            <a:ext cx="682219" cy="673691"/>
          </a:xfrm>
          <a:custGeom>
            <a:avLst/>
            <a:gdLst/>
            <a:ahLst/>
            <a:cxnLst/>
            <a:rect l="l" t="t" r="r" b="b"/>
            <a:pathLst>
              <a:path w="682219" h="673691">
                <a:moveTo>
                  <a:pt x="0" y="0"/>
                </a:moveTo>
                <a:lnTo>
                  <a:pt x="682219" y="0"/>
                </a:lnTo>
                <a:lnTo>
                  <a:pt x="682219" y="673691"/>
                </a:lnTo>
                <a:lnTo>
                  <a:pt x="0" y="67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3403440" y="2499212"/>
            <a:ext cx="3711746" cy="371174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3E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Grab </a:t>
              </a:r>
            </a:p>
            <a:p>
              <a:pPr algn="ctr">
                <a:lnSpc>
                  <a:spcPts val="4535"/>
                </a:lnSpc>
              </a:pPr>
              <a:r>
                <a:rPr lang="en-US" sz="26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your copy of the three Title I documents today!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90240" y="3201274"/>
            <a:ext cx="9608380" cy="55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6"/>
              </a:lnSpc>
            </a:pPr>
            <a:r>
              <a:rPr lang="en-US" sz="3283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FAMILY ENGAGEMENT PLAN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0240" y="2642933"/>
            <a:ext cx="5663266" cy="61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5"/>
              </a:lnSpc>
            </a:pPr>
            <a:r>
              <a:rPr lang="en-US" sz="351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SCHOOL &amp; PARENT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0240" y="3680252"/>
            <a:ext cx="11446284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Title I Family Engagement Plan explains how the school will work with families to support student success.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0240" y="5532553"/>
            <a:ext cx="9608380" cy="55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6"/>
              </a:lnSpc>
            </a:pPr>
            <a:r>
              <a:rPr lang="en-US" sz="3283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COMPACT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0240" y="4974211"/>
            <a:ext cx="5663266" cy="61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5"/>
              </a:lnSpc>
            </a:pPr>
            <a:r>
              <a:rPr lang="en-US" sz="351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SCHOOL &amp; PARENT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0240" y="5963901"/>
            <a:ext cx="12719251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School-Parent Compact is an agreement between families and schools. It says we ALL will work together to help kids do their best. 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Our school must have parent signatures to approve the compact. Don’t forget to sign your copy</a:t>
            </a: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0240" y="8699497"/>
            <a:ext cx="9608380" cy="55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6"/>
              </a:lnSpc>
            </a:pPr>
            <a:r>
              <a:rPr lang="en-US" sz="3283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FAMILY ENGAGEMENT STATEMENT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0240" y="8096061"/>
            <a:ext cx="6586449" cy="61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5"/>
              </a:lnSpc>
            </a:pPr>
            <a:r>
              <a:rPr lang="en-US" sz="351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DISTRICT &amp; PARENT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0240" y="9173463"/>
            <a:ext cx="12316154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APS Family Engagement Statement shares goals for working closely with families. APS sends this plan to the Georgia Department of Education (GaDOE).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27375" y="322562"/>
            <a:ext cx="3831991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0"/>
              </a:lnSpc>
            </a:pPr>
            <a:r>
              <a:rPr lang="en-US" sz="5672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TITLE 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0294" y="1285615"/>
            <a:ext cx="11158088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federal program that gives extra funding support to schools so all students,</a:t>
            </a:r>
          </a:p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especially those who need the most help, can succeed!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27423" y="0"/>
            <a:ext cx="6460577" cy="10287000"/>
            <a:chOff x="0" y="0"/>
            <a:chExt cx="170155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1551" cy="2709333"/>
            </a:xfrm>
            <a:custGeom>
              <a:avLst/>
              <a:gdLst/>
              <a:ahLst/>
              <a:cxnLst/>
              <a:rect l="l" t="t" r="r" b="b"/>
              <a:pathLst>
                <a:path w="1701551" h="2709333">
                  <a:moveTo>
                    <a:pt x="0" y="0"/>
                  </a:moveTo>
                  <a:lnTo>
                    <a:pt x="1701551" y="0"/>
                  </a:lnTo>
                  <a:lnTo>
                    <a:pt x="17015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0155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70541" y="2006345"/>
            <a:ext cx="1601933" cy="6466659"/>
            <a:chOff x="0" y="0"/>
            <a:chExt cx="421908" cy="17031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A3B1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275298" y="428561"/>
            <a:ext cx="7395124" cy="9622227"/>
          </a:xfrm>
          <a:custGeom>
            <a:avLst/>
            <a:gdLst/>
            <a:ahLst/>
            <a:cxnLst/>
            <a:rect l="l" t="t" r="r" b="b"/>
            <a:pathLst>
              <a:path w="7395124" h="9622227">
                <a:moveTo>
                  <a:pt x="0" y="0"/>
                </a:moveTo>
                <a:lnTo>
                  <a:pt x="7395124" y="0"/>
                </a:lnTo>
                <a:lnTo>
                  <a:pt x="7395124" y="9622226"/>
                </a:lnTo>
                <a:lnTo>
                  <a:pt x="0" y="962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226248" y="2119284"/>
            <a:ext cx="5575069" cy="655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3"/>
              </a:lnSpc>
            </a:pPr>
            <a:r>
              <a:rPr lang="en-US" sz="3199" spc="3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This letter informs you of your right to ask about your child’s teacher’s qualifications—like if they’re certified in Georgia, what degrees they have, and if they’re teaching with special approval.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73240" y="323786"/>
            <a:ext cx="5508835" cy="87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72"/>
              </a:lnSpc>
            </a:pPr>
            <a:r>
              <a:rPr lang="en-US" sz="505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88344" y="1211539"/>
            <a:ext cx="5938736" cy="79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91"/>
              </a:lnSpc>
            </a:pPr>
            <a:r>
              <a:rPr lang="en-US" sz="4708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RIGHT-TO- KNOW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761296" y="2046399"/>
            <a:ext cx="13285372" cy="747302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08506" y="6966630"/>
            <a:ext cx="2552790" cy="2552790"/>
          </a:xfrm>
          <a:custGeom>
            <a:avLst/>
            <a:gdLst/>
            <a:ahLst/>
            <a:cxnLst/>
            <a:rect l="l" t="t" r="r" b="b"/>
            <a:pathLst>
              <a:path w="2552790" h="2552790">
                <a:moveTo>
                  <a:pt x="0" y="0"/>
                </a:moveTo>
                <a:lnTo>
                  <a:pt x="2552790" y="0"/>
                </a:lnTo>
                <a:lnTo>
                  <a:pt x="2552790" y="2552791"/>
                </a:lnTo>
                <a:lnTo>
                  <a:pt x="0" y="25527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86842" y="1033201"/>
            <a:ext cx="10309482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CAMPUS “PARENT PORTAL”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6842" y="221073"/>
            <a:ext cx="563457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NAVIGATING THE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49095" y="9553028"/>
            <a:ext cx="418980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004AAD"/>
                </a:solidFill>
                <a:latin typeface="Canva Sans"/>
                <a:ea typeface="Canva Sans"/>
                <a:cs typeface="Canva Sans"/>
                <a:sym typeface="Canva Sans"/>
              </a:rPr>
              <a:t>tinyaps.com/?portal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4704" y="2864800"/>
            <a:ext cx="2552790" cy="2552790"/>
          </a:xfrm>
          <a:custGeom>
            <a:avLst/>
            <a:gdLst/>
            <a:ahLst/>
            <a:cxnLst/>
            <a:rect l="l" t="t" r="r" b="b"/>
            <a:pathLst>
              <a:path w="2552790" h="2552790">
                <a:moveTo>
                  <a:pt x="0" y="0"/>
                </a:moveTo>
                <a:lnTo>
                  <a:pt x="2552790" y="0"/>
                </a:lnTo>
                <a:lnTo>
                  <a:pt x="2552790" y="2552790"/>
                </a:lnTo>
                <a:lnTo>
                  <a:pt x="0" y="2552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473393"/>
            <a:ext cx="4649492" cy="4114800"/>
          </a:xfrm>
          <a:custGeom>
            <a:avLst/>
            <a:gdLst/>
            <a:ahLst/>
            <a:cxnLst/>
            <a:rect l="l" t="t" r="r" b="b"/>
            <a:pathLst>
              <a:path w="4649492" h="4114800">
                <a:moveTo>
                  <a:pt x="0" y="0"/>
                </a:moveTo>
                <a:lnTo>
                  <a:pt x="4649492" y="0"/>
                </a:lnTo>
                <a:lnTo>
                  <a:pt x="464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27451" y="1965167"/>
            <a:ext cx="7016103" cy="8112986"/>
          </a:xfrm>
          <a:custGeom>
            <a:avLst/>
            <a:gdLst/>
            <a:ahLst/>
            <a:cxnLst/>
            <a:rect l="l" t="t" r="r" b="b"/>
            <a:pathLst>
              <a:path w="7016103" h="8112986">
                <a:moveTo>
                  <a:pt x="0" y="0"/>
                </a:moveTo>
                <a:lnTo>
                  <a:pt x="7016103" y="0"/>
                </a:lnTo>
                <a:lnTo>
                  <a:pt x="7016103" y="8112986"/>
                </a:lnTo>
                <a:lnTo>
                  <a:pt x="0" y="8112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96380" y="1965167"/>
            <a:ext cx="3527815" cy="8112986"/>
          </a:xfrm>
          <a:custGeom>
            <a:avLst/>
            <a:gdLst/>
            <a:ahLst/>
            <a:cxnLst/>
            <a:rect l="l" t="t" r="r" b="b"/>
            <a:pathLst>
              <a:path w="3527815" h="8112986">
                <a:moveTo>
                  <a:pt x="0" y="0"/>
                </a:moveTo>
                <a:lnTo>
                  <a:pt x="3527815" y="0"/>
                </a:lnTo>
                <a:lnTo>
                  <a:pt x="3527815" y="8112986"/>
                </a:lnTo>
                <a:lnTo>
                  <a:pt x="0" y="8112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842" y="1033201"/>
            <a:ext cx="11117248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7CA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CAMPUS “PARENT PORTAL”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6842" y="221073"/>
            <a:ext cx="563457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NAVIGATING THE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1662</Words>
  <Application>Microsoft Office PowerPoint</Application>
  <PresentationFormat>Custom</PresentationFormat>
  <Paragraphs>291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League Spartan</vt:lpstr>
      <vt:lpstr>Magnolia Script</vt:lpstr>
      <vt:lpstr>Poppins Italics</vt:lpstr>
      <vt:lpstr>Canva Sans</vt:lpstr>
      <vt:lpstr>Poppins Light</vt:lpstr>
      <vt:lpstr>Roboto Bold</vt:lpstr>
      <vt:lpstr>Poppins</vt:lpstr>
      <vt:lpstr>Poppins Bold</vt:lpstr>
      <vt:lpstr>Arial</vt:lpstr>
      <vt:lpstr>Roboto</vt:lpstr>
      <vt:lpstr>Canva Sans Bold</vt:lpstr>
      <vt:lpstr>Calibri</vt:lpstr>
      <vt:lpstr>Poppins Semi-Bold</vt:lpstr>
      <vt:lpstr>Canva Sans Italics</vt:lpstr>
      <vt:lpstr>Canva Student Font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M.Agnes Jones  Family Engagement District Presentation SY26</dc:title>
  <dc:creator>Shakir, Adib</dc:creator>
  <cp:lastModifiedBy>Shakir, Adib</cp:lastModifiedBy>
  <cp:revision>3</cp:revision>
  <dcterms:created xsi:type="dcterms:W3CDTF">2006-08-16T00:00:00Z</dcterms:created>
  <dcterms:modified xsi:type="dcterms:W3CDTF">2025-08-01T11:52:52Z</dcterms:modified>
  <dc:identifier>DAGui69Nd7w</dc:identifier>
</cp:coreProperties>
</file>